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4"/>
  </p:sldMasterIdLst>
  <p:notesMasterIdLst>
    <p:notesMasterId r:id="rId251"/>
  </p:notesMasterIdLst>
  <p:sldIdLst>
    <p:sldId id="3259" r:id="rId5"/>
    <p:sldId id="3258" r:id="rId6"/>
    <p:sldId id="3257" r:id="rId7"/>
    <p:sldId id="3256" r:id="rId8"/>
    <p:sldId id="3255" r:id="rId9"/>
    <p:sldId id="3254" r:id="rId10"/>
    <p:sldId id="3529" r:id="rId11"/>
    <p:sldId id="3268" r:id="rId12"/>
    <p:sldId id="3267" r:id="rId13"/>
    <p:sldId id="3266" r:id="rId14"/>
    <p:sldId id="3265" r:id="rId15"/>
    <p:sldId id="3264" r:id="rId16"/>
    <p:sldId id="3263" r:id="rId17"/>
    <p:sldId id="3261" r:id="rId18"/>
    <p:sldId id="3260" r:id="rId19"/>
    <p:sldId id="3274" r:id="rId20"/>
    <p:sldId id="3273" r:id="rId21"/>
    <p:sldId id="3272" r:id="rId22"/>
    <p:sldId id="3271" r:id="rId23"/>
    <p:sldId id="3270" r:id="rId24"/>
    <p:sldId id="3269" r:id="rId25"/>
    <p:sldId id="3283" r:id="rId26"/>
    <p:sldId id="3282" r:id="rId27"/>
    <p:sldId id="3281" r:id="rId28"/>
    <p:sldId id="3280" r:id="rId29"/>
    <p:sldId id="3279" r:id="rId30"/>
    <p:sldId id="3278" r:id="rId31"/>
    <p:sldId id="3277" r:id="rId32"/>
    <p:sldId id="3276" r:id="rId33"/>
    <p:sldId id="3275" r:id="rId34"/>
    <p:sldId id="3292" r:id="rId35"/>
    <p:sldId id="3291" r:id="rId36"/>
    <p:sldId id="3290" r:id="rId37"/>
    <p:sldId id="3289" r:id="rId38"/>
    <p:sldId id="3288" r:id="rId39"/>
    <p:sldId id="3287" r:id="rId40"/>
    <p:sldId id="3286" r:id="rId41"/>
    <p:sldId id="3285" r:id="rId42"/>
    <p:sldId id="3284" r:id="rId43"/>
    <p:sldId id="3304" r:id="rId44"/>
    <p:sldId id="3303" r:id="rId45"/>
    <p:sldId id="3302" r:id="rId46"/>
    <p:sldId id="3301" r:id="rId47"/>
    <p:sldId id="3300" r:id="rId48"/>
    <p:sldId id="3299" r:id="rId49"/>
    <p:sldId id="3298" r:id="rId50"/>
    <p:sldId id="3297" r:id="rId51"/>
    <p:sldId id="3296" r:id="rId52"/>
    <p:sldId id="3295" r:id="rId53"/>
    <p:sldId id="3294" r:id="rId54"/>
    <p:sldId id="3293" r:id="rId55"/>
    <p:sldId id="3316" r:id="rId56"/>
    <p:sldId id="3315" r:id="rId57"/>
    <p:sldId id="3314" r:id="rId58"/>
    <p:sldId id="3313" r:id="rId59"/>
    <p:sldId id="3312" r:id="rId60"/>
    <p:sldId id="3311" r:id="rId61"/>
    <p:sldId id="3310" r:id="rId62"/>
    <p:sldId id="3309" r:id="rId63"/>
    <p:sldId id="3308" r:id="rId64"/>
    <p:sldId id="3307" r:id="rId65"/>
    <p:sldId id="3306" r:id="rId66"/>
    <p:sldId id="3305" r:id="rId67"/>
    <p:sldId id="3327" r:id="rId68"/>
    <p:sldId id="3326" r:id="rId69"/>
    <p:sldId id="3325" r:id="rId70"/>
    <p:sldId id="3324" r:id="rId71"/>
    <p:sldId id="3323" r:id="rId72"/>
    <p:sldId id="3322" r:id="rId73"/>
    <p:sldId id="3321" r:id="rId74"/>
    <p:sldId id="3320" r:id="rId75"/>
    <p:sldId id="3319" r:id="rId76"/>
    <p:sldId id="3318" r:id="rId77"/>
    <p:sldId id="3317" r:id="rId78"/>
    <p:sldId id="3331" r:id="rId79"/>
    <p:sldId id="3330" r:id="rId80"/>
    <p:sldId id="3328" r:id="rId81"/>
    <p:sldId id="3403" r:id="rId82"/>
    <p:sldId id="3404" r:id="rId83"/>
    <p:sldId id="3405" r:id="rId84"/>
    <p:sldId id="3406" r:id="rId85"/>
    <p:sldId id="3407" r:id="rId86"/>
    <p:sldId id="3408" r:id="rId87"/>
    <p:sldId id="3409" r:id="rId88"/>
    <p:sldId id="3410" r:id="rId89"/>
    <p:sldId id="3412" r:id="rId90"/>
    <p:sldId id="3413" r:id="rId91"/>
    <p:sldId id="3414" r:id="rId92"/>
    <p:sldId id="3415" r:id="rId93"/>
    <p:sldId id="3416" r:id="rId94"/>
    <p:sldId id="3417" r:id="rId95"/>
    <p:sldId id="3418" r:id="rId96"/>
    <p:sldId id="3419" r:id="rId97"/>
    <p:sldId id="3420" r:id="rId98"/>
    <p:sldId id="3421" r:id="rId99"/>
    <p:sldId id="3422" r:id="rId100"/>
    <p:sldId id="3423" r:id="rId101"/>
    <p:sldId id="3424" r:id="rId102"/>
    <p:sldId id="3425" r:id="rId103"/>
    <p:sldId id="3426" r:id="rId104"/>
    <p:sldId id="3427" r:id="rId105"/>
    <p:sldId id="3428" r:id="rId106"/>
    <p:sldId id="3429" r:id="rId107"/>
    <p:sldId id="3430" r:id="rId108"/>
    <p:sldId id="3431" r:id="rId109"/>
    <p:sldId id="3432" r:id="rId110"/>
    <p:sldId id="3433" r:id="rId111"/>
    <p:sldId id="3434" r:id="rId112"/>
    <p:sldId id="3435" r:id="rId113"/>
    <p:sldId id="3436" r:id="rId114"/>
    <p:sldId id="3437" r:id="rId115"/>
    <p:sldId id="3438" r:id="rId116"/>
    <p:sldId id="3440" r:id="rId117"/>
    <p:sldId id="3442" r:id="rId118"/>
    <p:sldId id="3443" r:id="rId119"/>
    <p:sldId id="3444" r:id="rId120"/>
    <p:sldId id="3446" r:id="rId121"/>
    <p:sldId id="3447" r:id="rId122"/>
    <p:sldId id="3448" r:id="rId123"/>
    <p:sldId id="3449" r:id="rId124"/>
    <p:sldId id="3450" r:id="rId125"/>
    <p:sldId id="3451" r:id="rId126"/>
    <p:sldId id="3452" r:id="rId127"/>
    <p:sldId id="3453" r:id="rId128"/>
    <p:sldId id="3454" r:id="rId129"/>
    <p:sldId id="3456" r:id="rId130"/>
    <p:sldId id="3457" r:id="rId131"/>
    <p:sldId id="3458" r:id="rId132"/>
    <p:sldId id="3459" r:id="rId133"/>
    <p:sldId id="3460" r:id="rId134"/>
    <p:sldId id="3461" r:id="rId135"/>
    <p:sldId id="3462" r:id="rId136"/>
    <p:sldId id="3463" r:id="rId137"/>
    <p:sldId id="3099" r:id="rId138"/>
    <p:sldId id="3334" r:id="rId139"/>
    <p:sldId id="3335" r:id="rId140"/>
    <p:sldId id="3336" r:id="rId141"/>
    <p:sldId id="3337" r:id="rId142"/>
    <p:sldId id="3338" r:id="rId143"/>
    <p:sldId id="3340" r:id="rId144"/>
    <p:sldId id="3341" r:id="rId145"/>
    <p:sldId id="3342" r:id="rId146"/>
    <p:sldId id="3343" r:id="rId147"/>
    <p:sldId id="3344" r:id="rId148"/>
    <p:sldId id="3345" r:id="rId149"/>
    <p:sldId id="3346" r:id="rId150"/>
    <p:sldId id="3347" r:id="rId151"/>
    <p:sldId id="3348" r:id="rId152"/>
    <p:sldId id="3349" r:id="rId153"/>
    <p:sldId id="3350" r:id="rId154"/>
    <p:sldId id="3351" r:id="rId155"/>
    <p:sldId id="3353" r:id="rId156"/>
    <p:sldId id="3355" r:id="rId157"/>
    <p:sldId id="3356" r:id="rId158"/>
    <p:sldId id="3357" r:id="rId159"/>
    <p:sldId id="3358" r:id="rId160"/>
    <p:sldId id="3360" r:id="rId161"/>
    <p:sldId id="3361" r:id="rId162"/>
    <p:sldId id="3362" r:id="rId163"/>
    <p:sldId id="3363" r:id="rId164"/>
    <p:sldId id="3364" r:id="rId165"/>
    <p:sldId id="3365" r:id="rId166"/>
    <p:sldId id="3366" r:id="rId167"/>
    <p:sldId id="3370" r:id="rId168"/>
    <p:sldId id="3371" r:id="rId169"/>
    <p:sldId id="3372" r:id="rId170"/>
    <p:sldId id="3367" r:id="rId171"/>
    <p:sldId id="3368" r:id="rId172"/>
    <p:sldId id="3369" r:id="rId173"/>
    <p:sldId id="3373" r:id="rId174"/>
    <p:sldId id="3374" r:id="rId175"/>
    <p:sldId id="3375" r:id="rId176"/>
    <p:sldId id="3377" r:id="rId177"/>
    <p:sldId id="3378" r:id="rId178"/>
    <p:sldId id="3379" r:id="rId179"/>
    <p:sldId id="3380" r:id="rId180"/>
    <p:sldId id="3381" r:id="rId181"/>
    <p:sldId id="3382" r:id="rId182"/>
    <p:sldId id="3383" r:id="rId183"/>
    <p:sldId id="3384" r:id="rId184"/>
    <p:sldId id="3389" r:id="rId185"/>
    <p:sldId id="3390" r:id="rId186"/>
    <p:sldId id="3391" r:id="rId187"/>
    <p:sldId id="3392" r:id="rId188"/>
    <p:sldId id="3393" r:id="rId189"/>
    <p:sldId id="3397" r:id="rId190"/>
    <p:sldId id="3398" r:id="rId191"/>
    <p:sldId id="3399" r:id="rId192"/>
    <p:sldId id="3401" r:id="rId193"/>
    <p:sldId id="3100" r:id="rId194"/>
    <p:sldId id="3464" r:id="rId195"/>
    <p:sldId id="3465" r:id="rId196"/>
    <p:sldId id="3466" r:id="rId197"/>
    <p:sldId id="3467" r:id="rId198"/>
    <p:sldId id="3468" r:id="rId199"/>
    <p:sldId id="3470" r:id="rId200"/>
    <p:sldId id="3471" r:id="rId201"/>
    <p:sldId id="3472" r:id="rId202"/>
    <p:sldId id="3473" r:id="rId203"/>
    <p:sldId id="3474" r:id="rId204"/>
    <p:sldId id="3475" r:id="rId205"/>
    <p:sldId id="3476" r:id="rId206"/>
    <p:sldId id="3477" r:id="rId207"/>
    <p:sldId id="3478" r:id="rId208"/>
    <p:sldId id="3479" r:id="rId209"/>
    <p:sldId id="3480" r:id="rId210"/>
    <p:sldId id="3481" r:id="rId211"/>
    <p:sldId id="3482" r:id="rId212"/>
    <p:sldId id="3483" r:id="rId213"/>
    <p:sldId id="3484" r:id="rId214"/>
    <p:sldId id="3485" r:id="rId215"/>
    <p:sldId id="3487" r:id="rId216"/>
    <p:sldId id="3488" r:id="rId217"/>
    <p:sldId id="3489" r:id="rId218"/>
    <p:sldId id="3490" r:id="rId219"/>
    <p:sldId id="3492" r:id="rId220"/>
    <p:sldId id="3493" r:id="rId221"/>
    <p:sldId id="3494" r:id="rId222"/>
    <p:sldId id="3495" r:id="rId223"/>
    <p:sldId id="3496" r:id="rId224"/>
    <p:sldId id="3497" r:id="rId225"/>
    <p:sldId id="3498" r:id="rId226"/>
    <p:sldId id="3499" r:id="rId227"/>
    <p:sldId id="3500" r:id="rId228"/>
    <p:sldId id="3501" r:id="rId229"/>
    <p:sldId id="3502" r:id="rId230"/>
    <p:sldId id="3503" r:id="rId231"/>
    <p:sldId id="3504" r:id="rId232"/>
    <p:sldId id="3505" r:id="rId233"/>
    <p:sldId id="3506" r:id="rId234"/>
    <p:sldId id="3023" r:id="rId235"/>
    <p:sldId id="3511" r:id="rId236"/>
    <p:sldId id="3526" r:id="rId237"/>
    <p:sldId id="3522" r:id="rId238"/>
    <p:sldId id="3523" r:id="rId239"/>
    <p:sldId id="3527" r:id="rId240"/>
    <p:sldId id="3524" r:id="rId241"/>
    <p:sldId id="3525" r:id="rId242"/>
    <p:sldId id="3528" r:id="rId243"/>
    <p:sldId id="3009" r:id="rId244"/>
    <p:sldId id="3516" r:id="rId245"/>
    <p:sldId id="3011" r:id="rId246"/>
    <p:sldId id="3517" r:id="rId247"/>
    <p:sldId id="3518" r:id="rId248"/>
    <p:sldId id="3521" r:id="rId249"/>
    <p:sldId id="3038" r:id="rId250"/>
  </p:sldIdLst>
  <p:sldSz cx="12192000" cy="6858000"/>
  <p:notesSz cx="6858000" cy="9144000"/>
  <p:embeddedFontLst>
    <p:embeddedFont>
      <p:font typeface="Cambria" panose="02040503050406030204" pitchFamily="18" charset="0"/>
      <p:regular r:id="rId252"/>
      <p:bold r:id="rId253"/>
      <p:italic r:id="rId254"/>
      <p:boldItalic r:id="rId255"/>
    </p:embeddedFont>
    <p:embeddedFont>
      <p:font typeface="Noto Serif" panose="02020600060500020200" pitchFamily="18" charset="0"/>
      <p:regular r:id="rId256"/>
      <p:bold r:id="rId257"/>
      <p:italic r:id="rId258"/>
      <p:boldItalic r:id="rId259"/>
    </p:embeddedFont>
    <p:embeddedFont>
      <p:font typeface="Oswald" panose="00000500000000000000" pitchFamily="2" charset="0"/>
      <p:regular r:id="rId260"/>
      <p:bold r:id="rId261"/>
      <p:italic r:id="rId262"/>
      <p:boldItalic r:id="rId2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low #1" id="{C0BF3AE9-65D8-423F-ADE4-273150F0FDDF}">
          <p14:sldIdLst>
            <p14:sldId id="3259"/>
            <p14:sldId id="3258"/>
            <p14:sldId id="3257"/>
            <p14:sldId id="3256"/>
            <p14:sldId id="3255"/>
            <p14:sldId id="3254"/>
            <p14:sldId id="3529"/>
            <p14:sldId id="3268"/>
            <p14:sldId id="3267"/>
            <p14:sldId id="3266"/>
            <p14:sldId id="3265"/>
            <p14:sldId id="3264"/>
            <p14:sldId id="3263"/>
            <p14:sldId id="3261"/>
            <p14:sldId id="3260"/>
            <p14:sldId id="3274"/>
            <p14:sldId id="3273"/>
            <p14:sldId id="3272"/>
            <p14:sldId id="3271"/>
            <p14:sldId id="3270"/>
            <p14:sldId id="3269"/>
            <p14:sldId id="3283"/>
            <p14:sldId id="3282"/>
            <p14:sldId id="3281"/>
            <p14:sldId id="3280"/>
            <p14:sldId id="3279"/>
            <p14:sldId id="3278"/>
            <p14:sldId id="3277"/>
            <p14:sldId id="3276"/>
            <p14:sldId id="3275"/>
            <p14:sldId id="3292"/>
            <p14:sldId id="3291"/>
            <p14:sldId id="3290"/>
            <p14:sldId id="3289"/>
            <p14:sldId id="3288"/>
            <p14:sldId id="3287"/>
            <p14:sldId id="3286"/>
            <p14:sldId id="3285"/>
            <p14:sldId id="3284"/>
            <p14:sldId id="3304"/>
            <p14:sldId id="3303"/>
            <p14:sldId id="3302"/>
            <p14:sldId id="3301"/>
            <p14:sldId id="3300"/>
            <p14:sldId id="3299"/>
            <p14:sldId id="3298"/>
            <p14:sldId id="3297"/>
            <p14:sldId id="3296"/>
            <p14:sldId id="3295"/>
            <p14:sldId id="3294"/>
            <p14:sldId id="3293"/>
            <p14:sldId id="3316"/>
            <p14:sldId id="3315"/>
            <p14:sldId id="3314"/>
            <p14:sldId id="3313"/>
            <p14:sldId id="3312"/>
            <p14:sldId id="3311"/>
            <p14:sldId id="3310"/>
            <p14:sldId id="3309"/>
            <p14:sldId id="3308"/>
            <p14:sldId id="3307"/>
            <p14:sldId id="3306"/>
            <p14:sldId id="3305"/>
            <p14:sldId id="3327"/>
            <p14:sldId id="3326"/>
            <p14:sldId id="3325"/>
            <p14:sldId id="3324"/>
            <p14:sldId id="3323"/>
            <p14:sldId id="3322"/>
            <p14:sldId id="3321"/>
            <p14:sldId id="3320"/>
            <p14:sldId id="3319"/>
            <p14:sldId id="3318"/>
            <p14:sldId id="3317"/>
            <p14:sldId id="3331"/>
            <p14:sldId id="3330"/>
            <p14:sldId id="3328"/>
          </p14:sldIdLst>
        </p14:section>
        <p14:section name="Flow #2" id="{F0A12554-9B7C-5848-98F9-7CA749F1A16A}">
          <p14:sldIdLst>
            <p14:sldId id="3403"/>
            <p14:sldId id="3404"/>
            <p14:sldId id="3405"/>
            <p14:sldId id="3406"/>
            <p14:sldId id="3407"/>
            <p14:sldId id="3408"/>
            <p14:sldId id="3409"/>
            <p14:sldId id="3410"/>
            <p14:sldId id="3412"/>
            <p14:sldId id="3413"/>
            <p14:sldId id="3414"/>
            <p14:sldId id="3415"/>
            <p14:sldId id="3416"/>
            <p14:sldId id="3417"/>
            <p14:sldId id="3418"/>
            <p14:sldId id="3419"/>
            <p14:sldId id="3420"/>
            <p14:sldId id="3421"/>
            <p14:sldId id="3422"/>
            <p14:sldId id="3423"/>
            <p14:sldId id="3424"/>
            <p14:sldId id="3425"/>
            <p14:sldId id="3426"/>
            <p14:sldId id="3427"/>
            <p14:sldId id="3428"/>
            <p14:sldId id="3429"/>
            <p14:sldId id="3430"/>
            <p14:sldId id="3431"/>
            <p14:sldId id="3432"/>
            <p14:sldId id="3433"/>
            <p14:sldId id="3434"/>
            <p14:sldId id="3435"/>
            <p14:sldId id="3436"/>
            <p14:sldId id="3437"/>
            <p14:sldId id="3438"/>
            <p14:sldId id="3440"/>
            <p14:sldId id="3442"/>
            <p14:sldId id="3443"/>
            <p14:sldId id="3444"/>
            <p14:sldId id="3446"/>
            <p14:sldId id="3447"/>
            <p14:sldId id="3448"/>
            <p14:sldId id="3449"/>
            <p14:sldId id="3450"/>
            <p14:sldId id="3451"/>
            <p14:sldId id="3452"/>
            <p14:sldId id="3453"/>
            <p14:sldId id="3454"/>
            <p14:sldId id="3456"/>
            <p14:sldId id="3457"/>
            <p14:sldId id="3458"/>
            <p14:sldId id="3459"/>
            <p14:sldId id="3460"/>
            <p14:sldId id="3461"/>
            <p14:sldId id="3462"/>
            <p14:sldId id="3463"/>
          </p14:sldIdLst>
        </p14:section>
        <p14:section name="Flow #3" id="{95E8B33C-C91C-404D-B5FA-D9C217C55ED3}">
          <p14:sldIdLst>
            <p14:sldId id="3099"/>
            <p14:sldId id="3334"/>
            <p14:sldId id="3335"/>
            <p14:sldId id="3336"/>
            <p14:sldId id="3337"/>
            <p14:sldId id="3338"/>
            <p14:sldId id="3340"/>
            <p14:sldId id="3341"/>
            <p14:sldId id="3342"/>
            <p14:sldId id="3343"/>
            <p14:sldId id="3344"/>
            <p14:sldId id="3345"/>
            <p14:sldId id="3346"/>
            <p14:sldId id="3347"/>
            <p14:sldId id="3348"/>
            <p14:sldId id="3349"/>
            <p14:sldId id="3350"/>
            <p14:sldId id="3351"/>
            <p14:sldId id="3353"/>
            <p14:sldId id="3355"/>
            <p14:sldId id="3356"/>
            <p14:sldId id="3357"/>
            <p14:sldId id="3358"/>
            <p14:sldId id="3360"/>
            <p14:sldId id="3361"/>
            <p14:sldId id="3362"/>
            <p14:sldId id="3363"/>
            <p14:sldId id="3364"/>
            <p14:sldId id="3365"/>
            <p14:sldId id="3366"/>
            <p14:sldId id="3370"/>
            <p14:sldId id="3371"/>
            <p14:sldId id="3372"/>
            <p14:sldId id="3367"/>
            <p14:sldId id="3368"/>
            <p14:sldId id="3369"/>
            <p14:sldId id="3373"/>
            <p14:sldId id="3374"/>
            <p14:sldId id="3375"/>
            <p14:sldId id="3377"/>
            <p14:sldId id="3378"/>
            <p14:sldId id="3379"/>
            <p14:sldId id="3380"/>
            <p14:sldId id="3381"/>
            <p14:sldId id="3382"/>
            <p14:sldId id="3383"/>
            <p14:sldId id="3384"/>
            <p14:sldId id="3389"/>
            <p14:sldId id="3390"/>
            <p14:sldId id="3391"/>
            <p14:sldId id="3392"/>
            <p14:sldId id="3393"/>
            <p14:sldId id="3397"/>
            <p14:sldId id="3398"/>
            <p14:sldId id="3399"/>
            <p14:sldId id="3401"/>
          </p14:sldIdLst>
        </p14:section>
        <p14:section name="Flow #4" id="{25FF63D7-247B-1545-BCF1-A7CE5BE34DEC}">
          <p14:sldIdLst>
            <p14:sldId id="3100"/>
            <p14:sldId id="3464"/>
            <p14:sldId id="3465"/>
            <p14:sldId id="3466"/>
            <p14:sldId id="3467"/>
            <p14:sldId id="3468"/>
            <p14:sldId id="3470"/>
            <p14:sldId id="3471"/>
            <p14:sldId id="3472"/>
            <p14:sldId id="3473"/>
            <p14:sldId id="3474"/>
            <p14:sldId id="3475"/>
            <p14:sldId id="3476"/>
            <p14:sldId id="3477"/>
            <p14:sldId id="3478"/>
            <p14:sldId id="3479"/>
            <p14:sldId id="3480"/>
            <p14:sldId id="3481"/>
            <p14:sldId id="3482"/>
            <p14:sldId id="3483"/>
            <p14:sldId id="3484"/>
            <p14:sldId id="3485"/>
            <p14:sldId id="3487"/>
            <p14:sldId id="3488"/>
            <p14:sldId id="3489"/>
            <p14:sldId id="3490"/>
            <p14:sldId id="3492"/>
            <p14:sldId id="3493"/>
            <p14:sldId id="3494"/>
            <p14:sldId id="3495"/>
            <p14:sldId id="3496"/>
            <p14:sldId id="3497"/>
            <p14:sldId id="3498"/>
            <p14:sldId id="3499"/>
            <p14:sldId id="3500"/>
            <p14:sldId id="3501"/>
            <p14:sldId id="3502"/>
            <p14:sldId id="3503"/>
            <p14:sldId id="3504"/>
            <p14:sldId id="3505"/>
            <p14:sldId id="3506"/>
          </p14:sldIdLst>
        </p14:section>
        <p14:section name="Additional Slides" id="{E104702C-2D5C-EC4E-89A5-110DDE147A8B}">
          <p14:sldIdLst>
            <p14:sldId id="3023"/>
            <p14:sldId id="3511"/>
            <p14:sldId id="3526"/>
            <p14:sldId id="3522"/>
            <p14:sldId id="3523"/>
            <p14:sldId id="3527"/>
            <p14:sldId id="3524"/>
            <p14:sldId id="3525"/>
            <p14:sldId id="3528"/>
            <p14:sldId id="3009"/>
            <p14:sldId id="3516"/>
            <p14:sldId id="3011"/>
            <p14:sldId id="3517"/>
            <p14:sldId id="3518"/>
            <p14:sldId id="3521"/>
            <p14:sldId id="3038"/>
          </p14:sldIdLst>
        </p14:section>
      </p14:sectionLst>
    </p:ext>
    <p:ext uri="{EFAFB233-063F-42B5-8137-9DF3F51BA10A}">
      <p15:sldGuideLst xmlns:p15="http://schemas.microsoft.com/office/powerpoint/2012/main">
        <p15:guide id="1" pos="3264" userDrawn="1">
          <p15:clr>
            <a:srgbClr val="A4A3A4"/>
          </p15:clr>
        </p15:guide>
        <p15:guide id="2" pos="3528" userDrawn="1">
          <p15:clr>
            <a:srgbClr val="A4A3A4"/>
          </p15:clr>
        </p15:guide>
        <p15:guide id="3" pos="7224" userDrawn="1">
          <p15:clr>
            <a:srgbClr val="A4A3A4"/>
          </p15:clr>
        </p15:guide>
        <p15:guide id="4" pos="3840" userDrawn="1">
          <p15:clr>
            <a:srgbClr val="A4A3A4"/>
          </p15:clr>
        </p15:guide>
        <p15:guide id="5" pos="480" userDrawn="1">
          <p15:clr>
            <a:srgbClr val="A4A3A4"/>
          </p15:clr>
        </p15:guide>
        <p15:guide id="6" orient="horz" pos="3888" userDrawn="1">
          <p15:clr>
            <a:srgbClr val="A4A3A4"/>
          </p15:clr>
        </p15:guide>
        <p15:guide id="7" orient="horz" pos="1080" userDrawn="1">
          <p15:clr>
            <a:srgbClr val="A4A3A4"/>
          </p15:clr>
        </p15:guide>
        <p15:guide id="8" orient="horz" pos="696" userDrawn="1">
          <p15:clr>
            <a:srgbClr val="A4A3A4"/>
          </p15:clr>
        </p15:guide>
        <p15:guide id="9"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7920C-8895-3216-2BFA-956E4FE3C158}" name="Dwyer, Caty" initials="CD" userId="S::caty.dwyer@accenturefederal.com::49e14934-8282-4a0e-bd29-432ea4002242" providerId="AD"/>
  <p188:author id="{B0EF090F-B60F-6081-F43D-6FDFC27BCA01}" name="max.moss@accenturefederal.com" initials="ma" userId="S::urn:spo:guest#max.moss@accenturefederal.com::" providerId="AD"/>
  <p188:author id="{5062B10F-96E4-23FF-AB86-F82E2B110148}" name="Reyes-Hernandez, Vicki" initials="RHV" userId="S::v.reyes-hernandez@accenturefederal.com::3df94f66-15ab-4365-ab46-07a3e7667199" providerId="AD"/>
  <p188:author id="{9D27AA12-3061-B332-EA9B-91AE2E30CACA}" name="Darkwa, Appiah" initials="DA" userId="S::appiah.darkwa@accenturefederal.com::29857b5a-0f57-47a4-bfe8-23a8279cb567" providerId="AD"/>
  <p188:author id="{05B90315-94B5-3CDE-4138-D6734941046D}" name="Johnson, Mia" initials="JM" userId="S::mia.johnson@ed.gov::a2d6ab0e-a919-42ad-bd95-a29da8ae6e12" providerId="AD"/>
  <p188:author id="{F2A16923-25F6-E5E2-9126-FCD7B591A969}" name="Campau, Natalia P." initials="CNP" userId="S::natalia.p.campau@accenturefederal.com::5fc72ae1-826d-4751-ad66-649c9b1413d7" providerId="AD"/>
  <p188:author id="{800B1B43-6871-F505-004B-BFA7941DA8AB}" name="Moss, Max" initials="MM" userId="S::max.moss@accenturefederal.com::83557647-9c04-4f90-9354-32028b4c249a" providerId="AD"/>
  <p188:author id="{4D775350-B75D-B95C-13D4-BF88042A634D}" name="Parkinson, Misty" initials="PM" userId="S::misty.parkinson@ed.gov::f726a577-e971-4720-9827-762342ca6c48" providerId="AD"/>
  <p188:author id="{B70D8872-9EA9-AC67-75B2-FFE9DB07BFAB}" name="Smith, Alexis" initials="SA" userId="S::alexis.smith@ed.gov::1d554657-b8f6-4d8f-91cf-3dad61f6a2da" providerId="AD"/>
  <p188:author id="{110F3A73-1031-84CE-AC06-7E3FDD25EC0E}" name="Hawkins, Jere" initials="HJ" userId="S::jere.hawkins@ed.gov::2080fbee-cf06-411d-86d4-5b3b48122712" providerId="AD"/>
  <p188:author id="{565F8B77-D04E-A801-20AD-32C70D0B4A99}" name="Washington, Cameron" initials="WC" userId="S::cameron.washington@ed.gov::1810a4ac-4d2e-434b-b039-8857415113eb" providerId="AD"/>
  <p188:author id="{B86FC778-EBCA-77DA-D1B1-AF0903E17F63}" name="Johnson, Mia" initials="JM" userId="S::Mia.Johnson@ed.gov::a2d6ab0e-a919-42ad-bd95-a29da8ae6e12" providerId="AD"/>
  <p188:author id="{D9AA62A2-4ECD-D8CF-9FA8-95B6541F60AB}" name="Dwyer, Caty" initials="DC" userId="S::b-caty.dwyer@accenturefederal.com::49e14934-8282-4a0e-bd29-432ea4002242" providerId="AD"/>
  <p188:author id="{B60F19A8-B5FB-A24B-A17C-11D660B9425C}" name="Wells, Kimberly" initials="WK" userId="S::kimberly.wells@ed.gov::2e115ceb-84aa-4dc1-ae9b-c374d6b7656d" providerId="AD"/>
  <p188:author id="{04833FB6-0CE3-60B6-43EB-A2AF2A8165D9}" name="Gomez, Natasha" initials="GN" userId="S::natasha.gomez@accenturefederal.com::a630cca4-adf9-4223-be40-a9747d066f90" providerId="AD"/>
  <p188:author id="{393DAAB6-27ED-B002-10A4-5B7CFE19D073}" name="Smith, Alexis" initials="SA" userId="S::Alexis.Smith@ed.gov::1d554657-b8f6-4d8f-91cf-3dad61f6a2da" providerId="AD"/>
  <p188:author id="{C2CBE4D9-3703-D1AD-D071-CC680F6CBCF2}" name="Goodsell, Jonathan" initials="GJ" userId="S::Jonathan.Goodsell@ed.gov::ed284b64-ec80-4f7d-b9ca-ae9bc96d252f" providerId="AD"/>
  <p188:author id="{25A919DB-DA0C-A8F9-6D56-B7C0CAFB6331}" name="Goodsell, Jonathan" initials="GJ" userId="S::jonathan.goodsell@ed.gov::ed284b64-ec80-4f7d-b9ca-ae9bc96d252f" providerId="AD"/>
  <p188:author id="{CBFF25E7-49B5-836F-1F8A-96200DB9F92D}" name="Leva, Samantha" initials="LS" userId="S::samantha.leva@accenturefederal.com::3bfaf256-c240-46b9-8a41-10651885123a" providerId="AD"/>
  <p188:author id="{0CDCB9F9-5C11-D046-DB10-06AC76CA2453}" name="Barkin, Jesse" initials="BJ" userId="S::jesse.barkin@accenturefederal.com::fba30fe4-d091-4f7f-a41e-6a79baa613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85770"/>
    <a:srgbClr val="113C53"/>
    <a:srgbClr val="38546D"/>
    <a:srgbClr val="E7EFF5"/>
    <a:srgbClr val="DDDEDF"/>
    <a:srgbClr val="0E2C3B"/>
    <a:srgbClr val="344F67"/>
    <a:srgbClr val="324962"/>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34737-7A28-4A57-A225-9089A5182F6E}" v="1219" vWet="1221" dt="2023-07-27T21:45:16.383"/>
    <p1510:client id="{232795EE-59DC-4644-A9AA-044E02FC80B7}" v="19" dt="2023-07-27T21:56:06.256"/>
    <p1510:client id="{29AA550A-D6E9-4C22-8089-7F5683ADF49C}" v="39" dt="2023-07-27T21:56:10.185"/>
    <p1510:client id="{319E42B6-E5F9-7193-75CC-0696A4E13414}" v="107" dt="2023-07-27T22:33:43.270"/>
    <p1510:client id="{3413FD34-B31A-4D85-A4F5-8E58F8F8F12A}" v="5239" dt="2023-07-27T21:45:55.084"/>
    <p1510:client id="{81B7A052-315A-CB03-C5AA-D86A19B02CFD}" v="10" vWet="11" dt="2023-07-27T20:01:52.311"/>
    <p1510:client id="{B52EE8A0-958B-42CF-8834-E59C2CD5048C}" v="342" dt="2023-07-27T19:30:17.602"/>
    <p1510:client id="{BF6CE138-FF30-8C4F-B255-E409F42E579A}" v="10136" dt="2023-07-27T21:45:06.630"/>
    <p1510:client id="{D176C134-AA06-5848-B44F-8B9D7F0D24C1}" v="394" vWet="400" dt="2023-07-27T21:44:59.35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pos="3264"/>
        <p:guide pos="3528"/>
        <p:guide pos="7224"/>
        <p:guide pos="3840"/>
        <p:guide pos="480"/>
        <p:guide orient="horz" pos="3888"/>
        <p:guide orient="horz" pos="1080"/>
        <p:guide orient="horz" pos="696"/>
        <p:guide pos="5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font" Target="fonts/font7.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microsoft.com/office/2015/10/relationships/revisionInfo" Target="revisionInfo.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font" Target="fonts/font8.fntdata"/><Relationship Id="rId23" Type="http://schemas.openxmlformats.org/officeDocument/2006/relationships/slide" Target="slides/slide19.xml"/><Relationship Id="rId119" Type="http://schemas.openxmlformats.org/officeDocument/2006/relationships/slide" Target="slides/slide115.xml"/><Relationship Id="rId270" Type="http://schemas.microsoft.com/office/2018/10/relationships/authors" Target="authors.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font" Target="fonts/font9.fntdata"/><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font" Target="fonts/font10.fntdata"/><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notesMaster" Target="notesMasters/notes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font" Target="fonts/font11.fntdata"/><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font" Target="fonts/font1.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font" Target="fonts/font12.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font" Target="fonts/font2.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commentAuthors" Target="commentAuthor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font" Target="fonts/font3.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presProps" Target="presProps.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font" Target="fonts/font4.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viewProps" Target="viewProps.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font" Target="fonts/font5.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theme" Target="theme/theme1.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font" Target="fonts/font6.fntdata"/><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100</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101</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102</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103</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104</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105</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106</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107</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108</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109</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110</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111</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112</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113</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114</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115</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116</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117</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118</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119</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120</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123</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124</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125</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126</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127</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129</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130</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131</a:t>
            </a:fld>
            <a:endParaRPr lang="en-US"/>
          </a:p>
        </p:txBody>
      </p:sp>
    </p:spTree>
    <p:extLst>
      <p:ext uri="{BB962C8B-B14F-4D97-AF65-F5344CB8AC3E}">
        <p14:creationId xmlns:p14="http://schemas.microsoft.com/office/powerpoint/2010/main" val="22044559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132</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133</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135</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136</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137</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138</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139</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140</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141</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142</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143</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144</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145</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146</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147</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148</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149</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150</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151</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152</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153</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154</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155</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156</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157</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158</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159</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160</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161</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162</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163</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164</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165</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166</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167</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168</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169</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170</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171</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172</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173</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174</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175</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176</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177</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178</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179</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180</a:t>
            </a:fld>
            <a:endParaRPr lang="en-US"/>
          </a:p>
        </p:txBody>
      </p:sp>
    </p:spTree>
    <p:extLst>
      <p:ext uri="{BB962C8B-B14F-4D97-AF65-F5344CB8AC3E}">
        <p14:creationId xmlns:p14="http://schemas.microsoft.com/office/powerpoint/2010/main" val="18120616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181</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182</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183</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184</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185</a:t>
            </a:fld>
            <a:endParaRPr lang="en-US"/>
          </a:p>
        </p:txBody>
      </p:sp>
    </p:spTree>
    <p:extLst>
      <p:ext uri="{BB962C8B-B14F-4D97-AF65-F5344CB8AC3E}">
        <p14:creationId xmlns:p14="http://schemas.microsoft.com/office/powerpoint/2010/main" val="187302199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186</a:t>
            </a:fld>
            <a:endParaRPr lang="en-US"/>
          </a:p>
        </p:txBody>
      </p:sp>
    </p:spTree>
    <p:extLst>
      <p:ext uri="{BB962C8B-B14F-4D97-AF65-F5344CB8AC3E}">
        <p14:creationId xmlns:p14="http://schemas.microsoft.com/office/powerpoint/2010/main" val="233433672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187</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188</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189</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191</a:t>
            </a:fld>
            <a:endParaRPr lang="en-US"/>
          </a:p>
        </p:txBody>
      </p:sp>
    </p:spTree>
    <p:extLst>
      <p:ext uri="{BB962C8B-B14F-4D97-AF65-F5344CB8AC3E}">
        <p14:creationId xmlns:p14="http://schemas.microsoft.com/office/powerpoint/2010/main" val="234795620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192</a:t>
            </a:fld>
            <a:endParaRPr lang="en-US"/>
          </a:p>
        </p:txBody>
      </p:sp>
    </p:spTree>
    <p:extLst>
      <p:ext uri="{BB962C8B-B14F-4D97-AF65-F5344CB8AC3E}">
        <p14:creationId xmlns:p14="http://schemas.microsoft.com/office/powerpoint/2010/main" val="146391305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193</a:t>
            </a:fld>
            <a:endParaRPr lang="en-US"/>
          </a:p>
        </p:txBody>
      </p:sp>
    </p:spTree>
    <p:extLst>
      <p:ext uri="{BB962C8B-B14F-4D97-AF65-F5344CB8AC3E}">
        <p14:creationId xmlns:p14="http://schemas.microsoft.com/office/powerpoint/2010/main" val="219913312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194</a:t>
            </a:fld>
            <a:endParaRPr lang="en-US"/>
          </a:p>
        </p:txBody>
      </p:sp>
    </p:spTree>
    <p:extLst>
      <p:ext uri="{BB962C8B-B14F-4D97-AF65-F5344CB8AC3E}">
        <p14:creationId xmlns:p14="http://schemas.microsoft.com/office/powerpoint/2010/main" val="114087866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195</a:t>
            </a:fld>
            <a:endParaRPr lang="en-US"/>
          </a:p>
        </p:txBody>
      </p:sp>
    </p:spTree>
    <p:extLst>
      <p:ext uri="{BB962C8B-B14F-4D97-AF65-F5344CB8AC3E}">
        <p14:creationId xmlns:p14="http://schemas.microsoft.com/office/powerpoint/2010/main" val="138602465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196</a:t>
            </a:fld>
            <a:endParaRPr lang="en-US"/>
          </a:p>
        </p:txBody>
      </p:sp>
    </p:spTree>
    <p:extLst>
      <p:ext uri="{BB962C8B-B14F-4D97-AF65-F5344CB8AC3E}">
        <p14:creationId xmlns:p14="http://schemas.microsoft.com/office/powerpoint/2010/main" val="395869553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197</a:t>
            </a:fld>
            <a:endParaRPr lang="en-US"/>
          </a:p>
        </p:txBody>
      </p:sp>
    </p:spTree>
    <p:extLst>
      <p:ext uri="{BB962C8B-B14F-4D97-AF65-F5344CB8AC3E}">
        <p14:creationId xmlns:p14="http://schemas.microsoft.com/office/powerpoint/2010/main" val="294651045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198</a:t>
            </a:fld>
            <a:endParaRPr lang="en-US"/>
          </a:p>
        </p:txBody>
      </p:sp>
    </p:spTree>
    <p:extLst>
      <p:ext uri="{BB962C8B-B14F-4D97-AF65-F5344CB8AC3E}">
        <p14:creationId xmlns:p14="http://schemas.microsoft.com/office/powerpoint/2010/main" val="429125345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199</a:t>
            </a:fld>
            <a:endParaRPr lang="en-US"/>
          </a:p>
        </p:txBody>
      </p:sp>
    </p:spTree>
    <p:extLst>
      <p:ext uri="{BB962C8B-B14F-4D97-AF65-F5344CB8AC3E}">
        <p14:creationId xmlns:p14="http://schemas.microsoft.com/office/powerpoint/2010/main" val="81274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200</a:t>
            </a:fld>
            <a:endParaRPr lang="en-US"/>
          </a:p>
        </p:txBody>
      </p:sp>
    </p:spTree>
    <p:extLst>
      <p:ext uri="{BB962C8B-B14F-4D97-AF65-F5344CB8AC3E}">
        <p14:creationId xmlns:p14="http://schemas.microsoft.com/office/powerpoint/2010/main" val="330397564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201</a:t>
            </a:fld>
            <a:endParaRPr lang="en-US"/>
          </a:p>
        </p:txBody>
      </p:sp>
    </p:spTree>
    <p:extLst>
      <p:ext uri="{BB962C8B-B14F-4D97-AF65-F5344CB8AC3E}">
        <p14:creationId xmlns:p14="http://schemas.microsoft.com/office/powerpoint/2010/main" val="84078289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202</a:t>
            </a:fld>
            <a:endParaRPr lang="en-US"/>
          </a:p>
        </p:txBody>
      </p:sp>
    </p:spTree>
    <p:extLst>
      <p:ext uri="{BB962C8B-B14F-4D97-AF65-F5344CB8AC3E}">
        <p14:creationId xmlns:p14="http://schemas.microsoft.com/office/powerpoint/2010/main" val="386833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203</a:t>
            </a:fld>
            <a:endParaRPr lang="en-US"/>
          </a:p>
        </p:txBody>
      </p:sp>
    </p:spTree>
    <p:extLst>
      <p:ext uri="{BB962C8B-B14F-4D97-AF65-F5344CB8AC3E}">
        <p14:creationId xmlns:p14="http://schemas.microsoft.com/office/powerpoint/2010/main" val="337271489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204</a:t>
            </a:fld>
            <a:endParaRPr lang="en-US"/>
          </a:p>
        </p:txBody>
      </p:sp>
    </p:spTree>
    <p:extLst>
      <p:ext uri="{BB962C8B-B14F-4D97-AF65-F5344CB8AC3E}">
        <p14:creationId xmlns:p14="http://schemas.microsoft.com/office/powerpoint/2010/main" val="79520751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205</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206</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207</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208</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209</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210</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211</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212</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213</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214</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215</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216</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217</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218</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219</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220</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221</a:t>
            </a:fld>
            <a:endParaRPr lang="en-US"/>
          </a:p>
        </p:txBody>
      </p:sp>
    </p:spTree>
    <p:extLst>
      <p:ext uri="{BB962C8B-B14F-4D97-AF65-F5344CB8AC3E}">
        <p14:creationId xmlns:p14="http://schemas.microsoft.com/office/powerpoint/2010/main" val="373946455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222</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223</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224</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225</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227</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228</a:t>
            </a:fld>
            <a:endParaRPr lang="en-US"/>
          </a:p>
        </p:txBody>
      </p:sp>
    </p:spTree>
    <p:extLst>
      <p:ext uri="{BB962C8B-B14F-4D97-AF65-F5344CB8AC3E}">
        <p14:creationId xmlns:p14="http://schemas.microsoft.com/office/powerpoint/2010/main" val="176998893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229</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230</a:t>
            </a:fld>
            <a:endParaRPr lang="en-US"/>
          </a:p>
        </p:txBody>
      </p:sp>
    </p:spTree>
    <p:extLst>
      <p:ext uri="{BB962C8B-B14F-4D97-AF65-F5344CB8AC3E}">
        <p14:creationId xmlns:p14="http://schemas.microsoft.com/office/powerpoint/2010/main" val="172406733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232</a:t>
            </a:fld>
            <a:endParaRPr lang="en-US"/>
          </a:p>
        </p:txBody>
      </p:sp>
    </p:spTree>
    <p:extLst>
      <p:ext uri="{BB962C8B-B14F-4D97-AF65-F5344CB8AC3E}">
        <p14:creationId xmlns:p14="http://schemas.microsoft.com/office/powerpoint/2010/main" val="273381637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233</a:t>
            </a:fld>
            <a:endParaRPr lang="en-US"/>
          </a:p>
        </p:txBody>
      </p:sp>
    </p:spTree>
    <p:extLst>
      <p:ext uri="{BB962C8B-B14F-4D97-AF65-F5344CB8AC3E}">
        <p14:creationId xmlns:p14="http://schemas.microsoft.com/office/powerpoint/2010/main" val="96169808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234</a:t>
            </a:fld>
            <a:endParaRPr lang="en-US"/>
          </a:p>
        </p:txBody>
      </p:sp>
    </p:spTree>
    <p:extLst>
      <p:ext uri="{BB962C8B-B14F-4D97-AF65-F5344CB8AC3E}">
        <p14:creationId xmlns:p14="http://schemas.microsoft.com/office/powerpoint/2010/main" val="387583287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235</a:t>
            </a:fld>
            <a:endParaRPr lang="en-US"/>
          </a:p>
        </p:txBody>
      </p:sp>
    </p:spTree>
    <p:extLst>
      <p:ext uri="{BB962C8B-B14F-4D97-AF65-F5344CB8AC3E}">
        <p14:creationId xmlns:p14="http://schemas.microsoft.com/office/powerpoint/2010/main" val="234918542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236</a:t>
            </a:fld>
            <a:endParaRPr lang="en-US"/>
          </a:p>
        </p:txBody>
      </p:sp>
    </p:spTree>
    <p:extLst>
      <p:ext uri="{BB962C8B-B14F-4D97-AF65-F5344CB8AC3E}">
        <p14:creationId xmlns:p14="http://schemas.microsoft.com/office/powerpoint/2010/main" val="121548894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237</a:t>
            </a:fld>
            <a:endParaRPr lang="en-US"/>
          </a:p>
        </p:txBody>
      </p:sp>
    </p:spTree>
    <p:extLst>
      <p:ext uri="{BB962C8B-B14F-4D97-AF65-F5344CB8AC3E}">
        <p14:creationId xmlns:p14="http://schemas.microsoft.com/office/powerpoint/2010/main" val="139597118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238</a:t>
            </a:fld>
            <a:endParaRPr lang="en-US"/>
          </a:p>
        </p:txBody>
      </p:sp>
    </p:spTree>
    <p:extLst>
      <p:ext uri="{BB962C8B-B14F-4D97-AF65-F5344CB8AC3E}">
        <p14:creationId xmlns:p14="http://schemas.microsoft.com/office/powerpoint/2010/main" val="379914183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239</a:t>
            </a:fld>
            <a:endParaRPr lang="en-US"/>
          </a:p>
        </p:txBody>
      </p:sp>
    </p:spTree>
    <p:extLst>
      <p:ext uri="{BB962C8B-B14F-4D97-AF65-F5344CB8AC3E}">
        <p14:creationId xmlns:p14="http://schemas.microsoft.com/office/powerpoint/2010/main" val="3881221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241</a:t>
            </a:fld>
            <a:endParaRPr lang="en-US"/>
          </a:p>
        </p:txBody>
      </p:sp>
    </p:spTree>
    <p:extLst>
      <p:ext uri="{BB962C8B-B14F-4D97-AF65-F5344CB8AC3E}">
        <p14:creationId xmlns:p14="http://schemas.microsoft.com/office/powerpoint/2010/main" val="254703301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243</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244</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245</a:t>
            </a:fld>
            <a:endParaRPr lang="en-US"/>
          </a:p>
        </p:txBody>
      </p:sp>
    </p:spTree>
    <p:extLst>
      <p:ext uri="{BB962C8B-B14F-4D97-AF65-F5344CB8AC3E}">
        <p14:creationId xmlns:p14="http://schemas.microsoft.com/office/powerpoint/2010/main" val="396200434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246</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a:t>
            </a:fld>
            <a:endParaRPr lang="en-US"/>
          </a:p>
        </p:txBody>
      </p:sp>
    </p:spTree>
    <p:extLst>
      <p:ext uri="{BB962C8B-B14F-4D97-AF65-F5344CB8AC3E}">
        <p14:creationId xmlns:p14="http://schemas.microsoft.com/office/powerpoint/2010/main" val="15998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a:t>
            </a:fld>
            <a:endParaRPr lang="en-US"/>
          </a:p>
        </p:txBody>
      </p:sp>
    </p:spTree>
    <p:extLst>
      <p:ext uri="{BB962C8B-B14F-4D97-AF65-F5344CB8AC3E}">
        <p14:creationId xmlns:p14="http://schemas.microsoft.com/office/powerpoint/2010/main" val="4278007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34</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35</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36</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37</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38</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39</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632973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40</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41</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42</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43</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44</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45</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a:p>
        </p:txBody>
      </p:sp>
    </p:spTree>
    <p:extLst>
      <p:ext uri="{BB962C8B-B14F-4D97-AF65-F5344CB8AC3E}">
        <p14:creationId xmlns:p14="http://schemas.microsoft.com/office/powerpoint/2010/main" val="3970727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48</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49</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611726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50</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51</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52</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53</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54</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55</a:t>
            </a:fld>
            <a:endParaRPr lang="en-US"/>
          </a:p>
        </p:txBody>
      </p:sp>
    </p:spTree>
    <p:extLst>
      <p:ext uri="{BB962C8B-B14F-4D97-AF65-F5344CB8AC3E}">
        <p14:creationId xmlns:p14="http://schemas.microsoft.com/office/powerpoint/2010/main" val="1812061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56</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57</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58</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59</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2300615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60</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61</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62</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63</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64</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65</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66</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67</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68</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69</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1710849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70</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71</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72</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73</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74</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75</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77</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79</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80</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81</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82</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83</a:t>
            </a:fld>
            <a:endParaRPr lang="en-US"/>
          </a:p>
        </p:txBody>
      </p:sp>
    </p:spTree>
    <p:extLst>
      <p:ext uri="{BB962C8B-B14F-4D97-AF65-F5344CB8AC3E}">
        <p14:creationId xmlns:p14="http://schemas.microsoft.com/office/powerpoint/2010/main" val="31732130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84</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85</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86</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87</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88</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89</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90</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91</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92</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93</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94</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95</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96</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97</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98</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99</a:t>
            </a:fld>
            <a:endParaRPr lang="en-US"/>
          </a:p>
        </p:txBody>
      </p:sp>
    </p:spTree>
    <p:extLst>
      <p:ext uri="{BB962C8B-B14F-4D97-AF65-F5344CB8AC3E}">
        <p14:creationId xmlns:p14="http://schemas.microsoft.com/office/powerpoint/2010/main" val="2354425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71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698" r:id="rId5"/>
    <p:sldLayoutId id="2147483676" r:id="rId6"/>
    <p:sldLayoutId id="2147483733" r:id="rId7"/>
    <p:sldLayoutId id="2147483734" r:id="rId8"/>
    <p:sldLayoutId id="2147483691" r:id="rId9"/>
    <p:sldLayoutId id="2147483655" r:id="rId10"/>
    <p:sldLayoutId id="2147483692" r:id="rId11"/>
    <p:sldLayoutId id="2147483659" r:id="rId12"/>
    <p:sldLayoutId id="2147483693" r:id="rId13"/>
    <p:sldLayoutId id="2147483683" r:id="rId14"/>
    <p:sldLayoutId id="2147483702" r:id="rId15"/>
    <p:sldLayoutId id="2147483685" r:id="rId16"/>
    <p:sldLayoutId id="2147483719" r:id="rId17"/>
    <p:sldLayoutId id="2147483682" r:id="rId18"/>
    <p:sldLayoutId id="2147483686" r:id="rId19"/>
    <p:sldLayoutId id="2147483712" r:id="rId20"/>
    <p:sldLayoutId id="2147483713" r:id="rId21"/>
    <p:sldLayoutId id="2147483716" r:id="rId22"/>
    <p:sldLayoutId id="2147483717" r:id="rId23"/>
    <p:sldLayoutId id="2147483718" r:id="rId24"/>
    <p:sldLayoutId id="2147483726" r:id="rId25"/>
    <p:sldLayoutId id="2147483720" r:id="rId26"/>
    <p:sldLayoutId id="2147483681" r:id="rId27"/>
    <p:sldLayoutId id="2147483731" r:id="rId28"/>
    <p:sldLayoutId id="2147483722" r:id="rId29"/>
    <p:sldLayoutId id="2147483723" r:id="rId30"/>
    <p:sldLayoutId id="2147483724" r:id="rId31"/>
    <p:sldLayoutId id="2147483725" r:id="rId32"/>
    <p:sldLayoutId id="2147483711" r:id="rId33"/>
    <p:sldLayoutId id="2147483715" r:id="rId34"/>
    <p:sldLayoutId id="2147483689" r:id="rId35"/>
    <p:sldLayoutId id="2147483687" r:id="rId36"/>
    <p:sldLayoutId id="2147483728" r:id="rId37"/>
    <p:sldLayoutId id="2147483730" r:id="rId38"/>
    <p:sldLayoutId id="2147483735"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3.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1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6.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1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1.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7.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231.xml"/><Relationship Id="rId3" Type="http://schemas.openxmlformats.org/officeDocument/2006/relationships/slide" Target="slide3.xml"/><Relationship Id="rId7" Type="http://schemas.openxmlformats.org/officeDocument/2006/relationships/slide" Target="slide190.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134.xml"/><Relationship Id="rId5" Type="http://schemas.openxmlformats.org/officeDocument/2006/relationships/slide" Target="slide78.xml"/><Relationship Id="rId10" Type="http://schemas.openxmlformats.org/officeDocument/2006/relationships/slide" Target="slide242.xml"/><Relationship Id="rId4" Type="http://schemas.openxmlformats.org/officeDocument/2006/relationships/slide" Target="slide8.xml"/><Relationship Id="rId9" Type="http://schemas.openxmlformats.org/officeDocument/2006/relationships/slide" Target="slide24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5.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2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38.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latin typeface="Oswald"/>
                <a:ea typeface="Noto Serif"/>
              </a:rPr>
              <a:t>2024–25 FAFSA</a:t>
            </a:r>
            <a:r>
              <a:rPr lang="en-US" cap="none" baseline="30000" dirty="0">
                <a:latin typeface="Oswald"/>
                <a:ea typeface="Noto Serif"/>
              </a:rPr>
              <a:t>®</a:t>
            </a:r>
            <a:r>
              <a:rPr lang="en-US" cap="none" dirty="0">
                <a:latin typeface="Oswald"/>
                <a:ea typeface="Noto Serif"/>
              </a:rPr>
              <a:t> Form Preview Presentation</a:t>
            </a:r>
          </a:p>
        </p:txBody>
      </p:sp>
      <p:sp>
        <p:nvSpPr>
          <p:cNvPr id="3" name="Content Placeholder 2"/>
          <p:cNvSpPr>
            <a:spLocks noGrp="1"/>
          </p:cNvSpPr>
          <p:nvPr>
            <p:ph sz="quarter" idx="10"/>
          </p:nvPr>
        </p:nvSpPr>
        <p:spPr/>
        <p:txBody>
          <a:bodyPr vert="horz" lIns="91440" tIns="45720" rIns="91440" bIns="45720" rtlCol="0" anchor="t">
            <a:noAutofit/>
          </a:bodyPr>
          <a:lstStyle/>
          <a:p>
            <a:r>
              <a:rPr lang="en-US">
                <a:latin typeface="Cambria"/>
                <a:ea typeface="Cambria"/>
              </a:rPr>
              <a:t>July 2023</a:t>
            </a:r>
            <a:endParaRPr lang="en-US"/>
          </a:p>
        </p:txBody>
      </p:sp>
    </p:spTree>
    <p:extLst>
      <p:ext uri="{BB962C8B-B14F-4D97-AF65-F5344CB8AC3E}">
        <p14:creationId xmlns:p14="http://schemas.microsoft.com/office/powerpoint/2010/main" val="3649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3780458"/>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If the student selects "Start a New Form" from the FAFSA</a:t>
            </a:r>
            <a:r>
              <a:rPr lang="en-US" altLang="en-US" cap="none" spc="0" baseline="30000">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landing </a:t>
            </a:r>
            <a:r>
              <a:rPr lang="en-US">
                <a:latin typeface="Arial" panose="020B0604020202020204" pitchFamily="34" charset="0"/>
                <a:cs typeface="Arial" panose="020B0604020202020204" pitchFamily="34" charset="0"/>
              </a:rPr>
              <a:t>p</a:t>
            </a:r>
            <a:r>
              <a:rPr lang="en-US" b="0" i="0">
                <a:effectLst/>
                <a:latin typeface="Arial" panose="020B0604020202020204" pitchFamily="34" charset="0"/>
                <a:cs typeface="Arial" panose="020B0604020202020204" pitchFamily="34" charset="0"/>
              </a:rPr>
              <a:t>age and they are not logged in to </a:t>
            </a:r>
            <a:r>
              <a:rPr lang="en-US" err="1">
                <a:latin typeface="Arial" panose="020B0604020202020204" pitchFamily="34" charset="0"/>
                <a:cs typeface="Arial" panose="020B0604020202020204" pitchFamily="34" charset="0"/>
              </a:rPr>
              <a:t>S</a:t>
            </a:r>
            <a:r>
              <a:rPr lang="en-US" b="0" i="0" err="1">
                <a:effectLst/>
                <a:latin typeface="Arial" panose="020B0604020202020204" pitchFamily="34" charset="0"/>
                <a:cs typeface="Arial" panose="020B0604020202020204" pitchFamily="34" charset="0"/>
              </a:rPr>
              <a:t>tudentAid.gov</a:t>
            </a:r>
            <a:r>
              <a:rPr lang="en-US" b="0" i="0">
                <a:effectLst/>
                <a:latin typeface="Arial" panose="020B0604020202020204" pitchFamily="34" charset="0"/>
                <a:cs typeface="Arial" panose="020B0604020202020204" pitchFamily="34" charset="0"/>
              </a:rPr>
              <a:t>, they are taken to the “Log In” page </a:t>
            </a:r>
            <a:r>
              <a:rPr lang="en-US">
                <a:latin typeface="Arial" panose="020B0604020202020204" pitchFamily="34" charset="0"/>
                <a:cs typeface="Arial" panose="020B0604020202020204" pitchFamily="34" charset="0"/>
              </a:rPr>
              <a:t>to enter their log-in credentials</a:t>
            </a:r>
            <a:r>
              <a:rPr lang="en-US" b="0" i="0">
                <a:effectLst/>
                <a:latin typeface="Arial" panose="020B0604020202020204" pitchFamily="34" charset="0"/>
                <a:cs typeface="Arial" panose="020B0604020202020204" pitchFamily="34" charset="0"/>
              </a:rPr>
              <a:t>. To access the FAFSA form, all students are required to have an FSA ID (account username and password). If the student doesn't have an FSA ID, they can select "Create an Account</a:t>
            </a:r>
            <a:r>
              <a:rPr lang="en-US">
                <a:latin typeface="Arial" panose="020B0604020202020204" pitchFamily="34" charset="0"/>
                <a:cs typeface="Arial" panose="020B0604020202020204" pitchFamily="34" charset="0"/>
              </a:rPr>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5026" y="1738841"/>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3956066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0901" y="1733815"/>
            <a:ext cx="4622619" cy="3364960"/>
          </a:xfrm>
          <a:prstGeom prst="rect">
            <a:avLst/>
          </a:prstGeom>
          <a:noFill/>
        </p:spPr>
        <p:txBody>
          <a:bodyPr wrap="square" rtlCol="0">
            <a:spAutoFit/>
          </a:bodyPr>
          <a:lstStyle/>
          <a:p>
            <a:pPr rtl="0">
              <a:lnSpc>
                <a:spcPct val="150000"/>
              </a:lnSpc>
            </a:pPr>
            <a:r>
              <a:rPr lang="en-US" sz="1800" b="0" i="0" u="none" strike="noStrike">
                <a:solidFill>
                  <a:srgbClr val="191918"/>
                </a:solidFill>
                <a:effectLst/>
                <a:latin typeface="Arial" panose="020B0604020202020204" pitchFamily="34" charset="0"/>
              </a:rPr>
              <a:t>This page informs the parent about consent and their federal tax information. By providing consent, the parent’s federal tax information is transferred directly into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from the IRS to help complete the Parent Financials section. The parent selects "Approve" to provide consent and is taken to the next page.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7481" y="6301231"/>
            <a:ext cx="439809" cy="338107"/>
          </a:xfrm>
        </p:spPr>
        <p:txBody>
          <a:bodyPr/>
          <a:lstStyle/>
          <a:p>
            <a:fld id="{234755BD-B4AC-9044-BCE4-27904766F8BB}" type="slidenum">
              <a:rPr lang="en-US" smtClean="0"/>
              <a:pPr/>
              <a:t>100</a:t>
            </a:fld>
            <a:endParaRPr lang="en-US"/>
          </a:p>
        </p:txBody>
      </p:sp>
      <p:pic>
        <p:nvPicPr>
          <p:cNvPr id="3" name="Picture 2"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A6BB8DAC-E529-AC55-8771-CA9C5D775039}"/>
              </a:ext>
            </a:extLst>
          </p:cNvPr>
          <p:cNvPicPr>
            <a:picLocks noChangeAspect="1"/>
          </p:cNvPicPr>
          <p:nvPr/>
        </p:nvPicPr>
        <p:blipFill>
          <a:blip r:embed="rId3"/>
          <a:stretch>
            <a:fillRect/>
          </a:stretch>
        </p:blipFill>
        <p:spPr>
          <a:xfrm>
            <a:off x="6473654" y="1721135"/>
            <a:ext cx="4150818" cy="4451066"/>
          </a:xfrm>
          <a:prstGeom prst="rect">
            <a:avLst/>
          </a:prstGeom>
          <a:ln w="12700">
            <a:solidFill>
              <a:schemeClr val="tx1"/>
            </a:solidFill>
          </a:ln>
        </p:spPr>
      </p:pic>
    </p:spTree>
    <p:extLst>
      <p:ext uri="{BB962C8B-B14F-4D97-AF65-F5344CB8AC3E}">
        <p14:creationId xmlns:p14="http://schemas.microsoft.com/office/powerpoint/2010/main" val="3192134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327632"/>
          </a:xfrm>
        </p:spPr>
        <p:txBody>
          <a:bodyPr/>
          <a:lstStyle/>
          <a:p>
            <a:fld id="{234755BD-B4AC-9044-BCE4-27904766F8BB}" type="slidenum">
              <a:rPr lang="en-US" smtClean="0"/>
              <a:pPr/>
              <a:t>101</a:t>
            </a:fld>
            <a:endParaRPr lang="en-US"/>
          </a:p>
        </p:txBody>
      </p:sp>
      <p:pic>
        <p:nvPicPr>
          <p:cNvPr id="2" name="Picture 1"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6E157881-8A8B-6CA6-9E53-1FC2AF13ACE0}"/>
              </a:ext>
            </a:extLst>
          </p:cNvPr>
          <p:cNvPicPr>
            <a:picLocks noChangeAspect="1"/>
          </p:cNvPicPr>
          <p:nvPr/>
        </p:nvPicPr>
        <p:blipFill>
          <a:blip r:embed="rId3"/>
          <a:stretch>
            <a:fillRect/>
          </a:stretch>
        </p:blipFill>
        <p:spPr>
          <a:xfrm>
            <a:off x="4048839" y="1714500"/>
            <a:ext cx="3133632" cy="4605577"/>
          </a:xfrm>
          <a:prstGeom prst="rect">
            <a:avLst/>
          </a:prstGeom>
          <a:ln w="12700">
            <a:solidFill>
              <a:schemeClr val="tx1"/>
            </a:solidFill>
          </a:ln>
        </p:spPr>
      </p:pic>
    </p:spTree>
    <p:extLst>
      <p:ext uri="{BB962C8B-B14F-4D97-AF65-F5344CB8AC3E}">
        <p14:creationId xmlns:p14="http://schemas.microsoft.com/office/powerpoint/2010/main" val="1142170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88848" y="1722481"/>
            <a:ext cx="3834384" cy="1702967"/>
          </a:xfrm>
          <a:prstGeom prst="rect">
            <a:avLst/>
          </a:prstGeom>
          <a:noFill/>
        </p:spPr>
        <p:txBody>
          <a:bodyPr wrap="square" rtlCol="0">
            <a:spAutoFit/>
          </a:bodyPr>
          <a:lstStyle/>
          <a:p>
            <a:pPr>
              <a:lnSpc>
                <a:spcPct val="150000"/>
              </a:lnSpc>
            </a:pPr>
            <a:r>
              <a:rPr lang="en-US"/>
              <a:t>This is the first page in the Parent Demographics section. It provides an overview of the section.</a:t>
            </a:r>
          </a:p>
          <a:p>
            <a:pPr>
              <a:lnSpc>
                <a:spcPct val="150000"/>
              </a:lnSpc>
            </a:pPr>
            <a:endParaRPr lang="en-US"/>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 student is able to pay for school.">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4730495" y="1722482"/>
            <a:ext cx="7044827" cy="25236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1"/>
            <a:ext cx="431638" cy="338107"/>
          </a:xfrm>
        </p:spPr>
        <p:txBody>
          <a:bodyPr/>
          <a:lstStyle/>
          <a:p>
            <a:fld id="{234755BD-B4AC-9044-BCE4-27904766F8BB}" type="slidenum">
              <a:rPr lang="en-US" smtClean="0"/>
              <a:pPr/>
              <a:t>102</a:t>
            </a:fld>
            <a:endParaRPr lang="en-US"/>
          </a:p>
        </p:txBody>
      </p:sp>
    </p:spTree>
    <p:extLst>
      <p:ext uri="{BB962C8B-B14F-4D97-AF65-F5344CB8AC3E}">
        <p14:creationId xmlns:p14="http://schemas.microsoft.com/office/powerpoint/2010/main" val="1773416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Current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76656" y="1729955"/>
            <a:ext cx="4126992" cy="1287468"/>
          </a:xfrm>
          <a:prstGeom prst="rect">
            <a:avLst/>
          </a:prstGeom>
          <a:noFill/>
        </p:spPr>
        <p:txBody>
          <a:bodyPr wrap="square" rtlCol="0">
            <a:spAutoFit/>
          </a:bodyPr>
          <a:lstStyle/>
          <a:p>
            <a:pPr>
              <a:lnSpc>
                <a:spcPct val="150000"/>
              </a:lnSpc>
            </a:pPr>
            <a:r>
              <a:rPr lang="en-US"/>
              <a:t>The parent is asked about their current marital status. They select the "Single (Never Married)" option. </a:t>
            </a:r>
          </a:p>
        </p:txBody>
      </p:sp>
      <p:pic>
        <p:nvPicPr>
          <p:cNvPr id="4" name="Picture 3"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6A9CCCF5-AA13-2AA4-F652-0A544CABAFA2}"/>
              </a:ext>
            </a:extLst>
          </p:cNvPr>
          <p:cNvPicPr>
            <a:picLocks noChangeAspect="1"/>
          </p:cNvPicPr>
          <p:nvPr/>
        </p:nvPicPr>
        <p:blipFill>
          <a:blip r:embed="rId3"/>
          <a:stretch>
            <a:fillRect/>
          </a:stretch>
        </p:blipFill>
        <p:spPr>
          <a:xfrm>
            <a:off x="5434655" y="1729955"/>
            <a:ext cx="6214801" cy="44267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298351"/>
          </a:xfrm>
        </p:spPr>
        <p:txBody>
          <a:bodyPr/>
          <a:lstStyle/>
          <a:p>
            <a:fld id="{234755BD-B4AC-9044-BCE4-27904766F8BB}" type="slidenum">
              <a:rPr lang="en-US" smtClean="0"/>
              <a:pPr/>
              <a:t>103</a:t>
            </a:fld>
            <a:endParaRPr lang="en-US"/>
          </a:p>
        </p:txBody>
      </p:sp>
    </p:spTree>
    <p:extLst>
      <p:ext uri="{BB962C8B-B14F-4D97-AF65-F5344CB8AC3E}">
        <p14:creationId xmlns:p14="http://schemas.microsoft.com/office/powerpoint/2010/main" val="38508712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93092" y="1714500"/>
            <a:ext cx="4342203"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their state of legal residence. The parent selects the state from a dropdown box and provides the month and year when they became a legal resident. </a:t>
            </a:r>
            <a:endParaRPr lang="en-US"/>
          </a:p>
        </p:txBody>
      </p:sp>
      <p:pic>
        <p:nvPicPr>
          <p:cNvPr id="3" name="Picture 2"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337D5769-30AA-B149-136E-2BA08248D910}"/>
              </a:ext>
            </a:extLst>
          </p:cNvPr>
          <p:cNvPicPr>
            <a:picLocks noChangeAspect="1"/>
          </p:cNvPicPr>
          <p:nvPr/>
        </p:nvPicPr>
        <p:blipFill>
          <a:blip r:embed="rId3"/>
          <a:stretch>
            <a:fillRect/>
          </a:stretch>
        </p:blipFill>
        <p:spPr>
          <a:xfrm>
            <a:off x="5503163" y="1733641"/>
            <a:ext cx="6077183" cy="29988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2401" y="6301231"/>
            <a:ext cx="444890" cy="351359"/>
          </a:xfrm>
        </p:spPr>
        <p:txBody>
          <a:bodyPr/>
          <a:lstStyle/>
          <a:p>
            <a:fld id="{234755BD-B4AC-9044-BCE4-27904766F8BB}" type="slidenum">
              <a:rPr lang="en-US" smtClean="0"/>
              <a:pPr/>
              <a:t>104</a:t>
            </a:fld>
            <a:endParaRPr lang="en-US"/>
          </a:p>
        </p:txBody>
      </p:sp>
    </p:spTree>
    <p:extLst>
      <p:ext uri="{BB962C8B-B14F-4D97-AF65-F5344CB8AC3E}">
        <p14:creationId xmlns:p14="http://schemas.microsoft.com/office/powerpoint/2010/main" val="26002745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78420" y="1714500"/>
            <a:ext cx="3939867" cy="1287468"/>
          </a:xfrm>
          <a:prstGeom prst="rect">
            <a:avLst/>
          </a:prstGeom>
          <a:noFill/>
        </p:spPr>
        <p:txBody>
          <a:bodyPr wrap="square" rtlCol="0">
            <a:spAutoFit/>
          </a:bodyPr>
          <a:lstStyle/>
          <a:p>
            <a:pPr>
              <a:lnSpc>
                <a:spcPct val="150000"/>
              </a:lnSpc>
            </a:pPr>
            <a:r>
              <a:rPr lang="en-US"/>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5071872" y="1714500"/>
            <a:ext cx="6706934" cy="22380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105</a:t>
            </a:fld>
            <a:endParaRPr lang="en-US"/>
          </a:p>
        </p:txBody>
      </p:sp>
    </p:spTree>
    <p:extLst>
      <p:ext uri="{BB962C8B-B14F-4D97-AF65-F5344CB8AC3E}">
        <p14:creationId xmlns:p14="http://schemas.microsoft.com/office/powerpoint/2010/main" val="18487907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Federal Benefits Received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80901" y="1714500"/>
            <a:ext cx="4500699" cy="170296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if they or anyone in their family has received federal benefits. The parent selects "None of these apply."</a:t>
            </a:r>
            <a:endParaRPr lang="en-US"/>
          </a:p>
        </p:txBody>
      </p:sp>
      <p:pic>
        <p:nvPicPr>
          <p:cNvPr id="4098"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2F13729-1533-498F-18CB-5D1AD9EA9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237" y="1714500"/>
            <a:ext cx="4004325" cy="459338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106</a:t>
            </a:fld>
            <a:endParaRPr lang="en-US"/>
          </a:p>
        </p:txBody>
      </p:sp>
    </p:spTree>
    <p:extLst>
      <p:ext uri="{BB962C8B-B14F-4D97-AF65-F5344CB8AC3E}">
        <p14:creationId xmlns:p14="http://schemas.microsoft.com/office/powerpoint/2010/main" val="22728926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3093" y="1714500"/>
            <a:ext cx="4171515" cy="1702967"/>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asks the parent if their family size has changed since filing their 2022 tax return. The parent selects the </a:t>
            </a:r>
            <a:r>
              <a:rPr lang="en-US">
                <a:solidFill>
                  <a:srgbClr val="191918"/>
                </a:solidFill>
                <a:latin typeface="Arial"/>
                <a:cs typeface="Arial"/>
              </a:rPr>
              <a:t>"No"</a:t>
            </a:r>
            <a:r>
              <a:rPr lang="en-US" sz="1800" b="0" i="0" u="none" strike="noStrike">
                <a:solidFill>
                  <a:srgbClr val="191918"/>
                </a:solidFill>
                <a:effectLst/>
                <a:latin typeface="Arial"/>
                <a:cs typeface="Arial"/>
              </a:rPr>
              <a:t> option.  </a:t>
            </a:r>
            <a:endParaRPr lang="en-US">
              <a:latin typeface="Arial"/>
              <a:cs typeface="Arial"/>
            </a:endParaRPr>
          </a:p>
        </p:txBody>
      </p:sp>
      <p:pic>
        <p:nvPicPr>
          <p:cNvPr id="5122" name="Picture 2"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6C1FBFC0-C026-1FFF-52B2-58104F331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938" y="1714500"/>
            <a:ext cx="6263322" cy="2432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107</a:t>
            </a:fld>
            <a:endParaRPr lang="en-US"/>
          </a:p>
        </p:txBody>
      </p:sp>
    </p:spTree>
    <p:extLst>
      <p:ext uri="{BB962C8B-B14F-4D97-AF65-F5344CB8AC3E}">
        <p14:creationId xmlns:p14="http://schemas.microsoft.com/office/powerpoint/2010/main" val="30927550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80901" y="1720265"/>
            <a:ext cx="4244667"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how many people in the family will be in college between July 1, 2024, and June 30, 2025. The parent enters a response into the entry field.</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108</a:t>
            </a:fld>
            <a:endParaRPr lang="en-US"/>
          </a:p>
        </p:txBody>
      </p:sp>
      <p:pic>
        <p:nvPicPr>
          <p:cNvPr id="6146"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E04D8109-C8D9-9054-E8D8-84DB773BA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26" y="1720266"/>
            <a:ext cx="6233195" cy="25251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537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80901" y="1713778"/>
            <a:ext cx="4500699" cy="1703030"/>
          </a:xfrm>
          <a:prstGeom prst="rect">
            <a:avLst/>
          </a:prstGeom>
          <a:noFill/>
        </p:spPr>
        <p:txBody>
          <a:bodyPr wrap="square" rtlCol="0">
            <a:spAutoFit/>
          </a:bodyPr>
          <a:lstStyle/>
          <a:p>
            <a:pPr>
              <a:lnSpc>
                <a:spcPct val="150000"/>
              </a:lnSpc>
            </a:pPr>
            <a:r>
              <a:rPr lang="en-US"/>
              <a:t>The parent is asked questions about their 2022 tax return. They enter a response in each entry field. </a:t>
            </a:r>
          </a:p>
          <a:p>
            <a:pPr>
              <a:lnSpc>
                <a:spcPct val="150000"/>
              </a:lnSpc>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109</a:t>
            </a:fld>
            <a:endParaRPr lang="en-US"/>
          </a:p>
        </p:txBody>
      </p:sp>
      <p:pic>
        <p:nvPicPr>
          <p:cNvPr id="7170"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6CC8FC89-CA9A-80A6-8106-5C2F241A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631" y="1721560"/>
            <a:ext cx="5597297" cy="445064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97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499802"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logging in, the student can select the applicable role to fill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“Student,“ or "Parent.“ The student selects “Student."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a:t>
            </a:fld>
            <a:endParaRPr lang="en-US"/>
          </a:p>
        </p:txBody>
      </p:sp>
      <p:pic>
        <p:nvPicPr>
          <p:cNvPr id="8196" name="Picture 4" descr="Screenshot of the welcome to the FAFSA form section, which instructs the student to select the role for completing the form: “Student” or “Parent.”">
            <a:extLst>
              <a:ext uri="{FF2B5EF4-FFF2-40B4-BE49-F238E27FC236}">
                <a16:creationId xmlns:a16="http://schemas.microsoft.com/office/drawing/2014/main" id="{E553CF40-5C0A-50D2-7924-D17206C79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036" y="1733003"/>
            <a:ext cx="6257416" cy="37866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565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93093" y="1714500"/>
            <a:ext cx="4488507" cy="871970"/>
          </a:xfrm>
          <a:prstGeom prst="rect">
            <a:avLst/>
          </a:prstGeom>
          <a:noFill/>
        </p:spPr>
        <p:txBody>
          <a:bodyPr wrap="square" rtlCol="0">
            <a:spAutoFit/>
          </a:bodyPr>
          <a:lstStyle/>
          <a:p>
            <a:pPr>
              <a:lnSpc>
                <a:spcPct val="150000"/>
              </a:lnSpc>
            </a:pPr>
            <a:r>
              <a:rPr lang="en-US"/>
              <a:t>The parent is asked about their assets. They enter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5852160" y="1717626"/>
            <a:ext cx="5366692" cy="447750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110</a:t>
            </a:fld>
            <a:endParaRPr lang="en-US"/>
          </a:p>
        </p:txBody>
      </p:sp>
    </p:spTree>
    <p:extLst>
      <p:ext uri="{BB962C8B-B14F-4D97-AF65-F5344CB8AC3E}">
        <p14:creationId xmlns:p14="http://schemas.microsoft.com/office/powerpoint/2010/main" val="21934838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0901" y="1721169"/>
            <a:ext cx="4500699"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previous student and </a:t>
            </a:r>
            <a:r>
              <a:rPr lang="en-US" sz="1800" b="0" i="0" u="none" strike="noStrike">
                <a:solidFill>
                  <a:srgbClr val="191918"/>
                </a:solidFill>
                <a:effectLst/>
                <a:highlight>
                  <a:srgbClr val="FFFFFF"/>
                </a:highlight>
                <a:latin typeface="Arial" panose="020B0604020202020204" pitchFamily="34" charset="0"/>
              </a:rPr>
              <a:t>parent sections of the student’s FAFSA</a:t>
            </a:r>
            <a:r>
              <a:rPr lang="en-US" sz="1800" b="0" i="0" u="none" strike="noStrike" baseline="30000">
                <a:solidFill>
                  <a:srgbClr val="191918"/>
                </a:solidFill>
                <a:effectLst/>
                <a:highlight>
                  <a:srgbClr val="FFFFFF"/>
                </a:highligh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form. </a:t>
            </a:r>
            <a:r>
              <a:rPr lang="en-US" sz="1800" b="0" i="0" u="none" strike="noStrike">
                <a:solidFill>
                  <a:srgbClr val="191918"/>
                </a:solidFill>
                <a:effectLst/>
                <a:latin typeface="Arial" panose="020B0604020202020204" pitchFamily="34" charset="0"/>
              </a:rPr>
              <a:t>The parent can view all their responses by selecting "Expand All" or expand each section individually. To edit a response, they </a:t>
            </a:r>
            <a:r>
              <a:rPr lang="en-US">
                <a:solidFill>
                  <a:srgbClr val="191918"/>
                </a:solidFill>
                <a:latin typeface="Arial" panose="020B0604020202020204" pitchFamily="34" charset="0"/>
              </a:rPr>
              <a:t>can </a:t>
            </a:r>
            <a:r>
              <a:rPr lang="en-US" sz="1800" b="0" i="0" u="none" strike="noStrike">
                <a:solidFill>
                  <a:srgbClr val="191918"/>
                </a:solidFill>
                <a:effectLst/>
                <a:latin typeface="Arial" panose="020B0604020202020204" pitchFamily="34" charset="0"/>
              </a:rPr>
              <a:t>select the question’s hyperlink to be taken to the corresponding page.</a:t>
            </a:r>
            <a:endParaRPr lang="en-US" sz="1600"/>
          </a:p>
        </p:txBody>
      </p:sp>
      <p:pic>
        <p:nvPicPr>
          <p:cNvPr id="3" name="Picture 2" descr="Screenshot of the review page. Each of the four previous sections are listed, which the parent can expand and collapse to review and verify their information.">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5600700" y="1735532"/>
            <a:ext cx="5847027" cy="387278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111</a:t>
            </a:fld>
            <a:endParaRPr lang="en-US"/>
          </a:p>
        </p:txBody>
      </p:sp>
    </p:spTree>
    <p:extLst>
      <p:ext uri="{BB962C8B-B14F-4D97-AF65-F5344CB8AC3E}">
        <p14:creationId xmlns:p14="http://schemas.microsoft.com/office/powerpoint/2010/main" val="2564868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80900" y="1723600"/>
            <a:ext cx="4500699" cy="3364960"/>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On this page, the parent acknowledges the terms and conditions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and signs their section. After agreeing and signing, the parent is able to submit their section of the FAFSA form. Since the student section is incomplete, </a:t>
            </a:r>
            <a:r>
              <a:rPr lang="en-US">
                <a:ea typeface="Calibri"/>
                <a:cs typeface="Calibri"/>
              </a:rPr>
              <a:t>the FAFSA form is not considered complete and can’t be processed yet. </a:t>
            </a:r>
            <a:r>
              <a:rPr lang="en-US" sz="1800" b="0" i="0">
                <a:solidFill>
                  <a:srgbClr val="191918"/>
                </a:solidFill>
                <a:effectLst/>
                <a:latin typeface="Arial" panose="020B0604020202020204" pitchFamily="34" charset="0"/>
              </a:rPr>
              <a:t>​</a:t>
            </a:r>
            <a:endParaRPr lang="en-US"/>
          </a:p>
        </p:txBody>
      </p:sp>
      <p:pic>
        <p:nvPicPr>
          <p:cNvPr id="3" name="Picture 2"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51D0A39B-AABE-6038-4871-3C3C840B8245}"/>
              </a:ext>
            </a:extLst>
          </p:cNvPr>
          <p:cNvPicPr>
            <a:picLocks noChangeAspect="1"/>
          </p:cNvPicPr>
          <p:nvPr/>
        </p:nvPicPr>
        <p:blipFill>
          <a:blip r:embed="rId3"/>
          <a:stretch>
            <a:fillRect/>
          </a:stretch>
        </p:blipFill>
        <p:spPr>
          <a:xfrm>
            <a:off x="6108454" y="1243334"/>
            <a:ext cx="4888203" cy="484722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112</a:t>
            </a:fld>
            <a:endParaRPr lang="en-US"/>
          </a:p>
        </p:txBody>
      </p:sp>
    </p:spTree>
    <p:extLst>
      <p:ext uri="{BB962C8B-B14F-4D97-AF65-F5344CB8AC3E}">
        <p14:creationId xmlns:p14="http://schemas.microsoft.com/office/powerpoint/2010/main" val="6071891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Section Complete</a:t>
            </a:r>
            <a:endParaRPr lang="en-US" altLang="en-US" sz="4267"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404C027-DF99-A196-5C28-5AF22B417F9A}"/>
              </a:ext>
            </a:extLst>
          </p:cNvPr>
          <p:cNvSpPr txBox="1"/>
          <p:nvPr/>
        </p:nvSpPr>
        <p:spPr>
          <a:xfrm>
            <a:off x="693092" y="1720252"/>
            <a:ext cx="5000572"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Upon signing the parent section, the parent is presented the parent section complete page. This page displays information for the parent about next steps, including tracking the student’s </a:t>
            </a:r>
            <a:r>
              <a:rPr lang="en-US" sz="1800" b="0" i="0" u="none" strike="noStrike">
                <a:solidFill>
                  <a:srgbClr val="191918"/>
                </a:solidFill>
                <a:effectLst/>
                <a:latin typeface="Arial" panose="020B0604020202020204" pitchFamily="34" charset="0"/>
              </a:rPr>
              <a:t>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The parent is reminded that the student’s form is not complete and can’t be processed until the student section is complete. Next, in this scenario, the parent selects “Provide Student </a:t>
            </a:r>
            <a:r>
              <a:rPr lang="en-US">
                <a:solidFill>
                  <a:srgbClr val="191918"/>
                </a:solidFill>
                <a:latin typeface="Arial" panose="020B0604020202020204" pitchFamily="34" charset="0"/>
              </a:rPr>
              <a:t>I</a:t>
            </a:r>
            <a:r>
              <a:rPr lang="en-US" sz="1800" b="0" i="0" u="none" strike="noStrike">
                <a:solidFill>
                  <a:srgbClr val="191918"/>
                </a:solidFill>
                <a:effectLst/>
                <a:latin typeface="Arial" panose="020B0604020202020204" pitchFamily="34" charset="0"/>
              </a:rPr>
              <a:t>nformation Manually" and enters the student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113</a:t>
            </a:fld>
            <a:endParaRPr lang="en-US"/>
          </a:p>
        </p:txBody>
      </p:sp>
      <p:sp>
        <p:nvSpPr>
          <p:cNvPr id="2" name="Rectangle 1">
            <a:extLst>
              <a:ext uri="{FF2B5EF4-FFF2-40B4-BE49-F238E27FC236}">
                <a16:creationId xmlns:a16="http://schemas.microsoft.com/office/drawing/2014/main" id="{DF63F890-7509-D423-9734-DA5460806215}"/>
              </a:ext>
            </a:extLst>
          </p:cNvPr>
          <p:cNvSpPr/>
          <p:nvPr/>
        </p:nvSpPr>
        <p:spPr>
          <a:xfrm>
            <a:off x="6774031"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3282414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Parent’s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56516" y="1728063"/>
            <a:ext cx="412274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114</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C4A0B769-FA67-B4D9-FA92-B9B93BBF4056}"/>
              </a:ext>
            </a:extLst>
          </p:cNvPr>
          <p:cNvPicPr>
            <a:picLocks noChangeAspect="1"/>
          </p:cNvPicPr>
          <p:nvPr/>
        </p:nvPicPr>
        <p:blipFill>
          <a:blip r:embed="rId3"/>
          <a:stretch>
            <a:fillRect/>
          </a:stretch>
        </p:blipFill>
        <p:spPr>
          <a:xfrm>
            <a:off x="4572000" y="2694926"/>
            <a:ext cx="7503108" cy="2616375"/>
          </a:xfrm>
          <a:prstGeom prst="rect">
            <a:avLst/>
          </a:prstGeom>
          <a:ln w="12700">
            <a:solidFill>
              <a:schemeClr val="tx1"/>
            </a:solidFill>
          </a:ln>
        </p:spPr>
      </p:pic>
    </p:spTree>
    <p:extLst>
      <p:ext uri="{BB962C8B-B14F-4D97-AF65-F5344CB8AC3E}">
        <p14:creationId xmlns:p14="http://schemas.microsoft.com/office/powerpoint/2010/main" val="21509055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3" y="1715614"/>
            <a:ext cx="4317820"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gender identity and if the student is transgender. The parent selects a response from the options for both questions. </a:t>
            </a:r>
            <a:endParaRPr lang="en-US"/>
          </a:p>
        </p:txBody>
      </p:sp>
      <p:pic>
        <p:nvPicPr>
          <p:cNvPr id="8194" name="Picture 2" descr="Screenshot of the first page of the Student Demographics section. The parent is informed the questions are for research purposes only and will not affect federal student aid eligibility. Below that, the parent is asked to select the student's gender and to answer if the student is transgender.">
            <a:extLst>
              <a:ext uri="{FF2B5EF4-FFF2-40B4-BE49-F238E27FC236}">
                <a16:creationId xmlns:a16="http://schemas.microsoft.com/office/drawing/2014/main" id="{FEA4A0D0-BDDF-5DD3-76CF-6B7A30876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163" y="1714500"/>
            <a:ext cx="5184473" cy="46055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115</a:t>
            </a:fld>
            <a:endParaRPr lang="en-US"/>
          </a:p>
        </p:txBody>
      </p:sp>
    </p:spTree>
    <p:extLst>
      <p:ext uri="{BB962C8B-B14F-4D97-AF65-F5344CB8AC3E}">
        <p14:creationId xmlns:p14="http://schemas.microsoft.com/office/powerpoint/2010/main" val="21253161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Race and Ethnicity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96655" y="1714500"/>
            <a:ext cx="937564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the student is of Hispanic, Latino, or Spanish origin. They are also asked about the student’s race. The parent selects checkboxes to answer both questions.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116</a:t>
            </a:fld>
            <a:endParaRPr lang="en-US"/>
          </a:p>
        </p:txBody>
      </p:sp>
      <p:pic>
        <p:nvPicPr>
          <p:cNvPr id="9218" name="Picture 2" descr="Screenshot continuation of the Student Demographics section. The parent is informed the questions are for research purposes only and will not affect federal student aid eligibility. Below that, the parent is asked to select whether the student is of Hispanic, Latino, or Spanish origin. The parent has the option to select &quot;Prefer not to answer.&quot;">
            <a:extLst>
              <a:ext uri="{FF2B5EF4-FFF2-40B4-BE49-F238E27FC236}">
                <a16:creationId xmlns:a16="http://schemas.microsoft.com/office/drawing/2014/main" id="{4DEC11EA-0314-E0B1-67AD-2CA462A7A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78" y="2821580"/>
            <a:ext cx="4086823" cy="33342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222" name="Picture 6" descr="Screenshot continuation of the Student Demographics section, which asks the parent to select the student's race: “White,” “Black or African American,” “American Indian or Alaska Native,” “Asian,” or “Native Hawaiian or other Pacific Islander.” The parent has the option to select &quot;Prefer not to answer.&quot; ">
            <a:extLst>
              <a:ext uri="{FF2B5EF4-FFF2-40B4-BE49-F238E27FC236}">
                <a16:creationId xmlns:a16="http://schemas.microsoft.com/office/drawing/2014/main" id="{8EAD02A9-0143-D72A-8C35-B46E03BBD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613" y="2821580"/>
            <a:ext cx="4631871" cy="338429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220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80901" y="1734674"/>
            <a:ext cx="430562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citizenship status. The parent selects the "U.S. citizen or national" option. </a:t>
            </a:r>
            <a:endParaRPr lang="en-US">
              <a:latin typeface="Arial"/>
            </a:endParaRPr>
          </a:p>
        </p:txBody>
      </p:sp>
      <p:pic>
        <p:nvPicPr>
          <p:cNvPr id="3" name="Picture 2" descr="Screenshot continuation of the Student Demographics section, which asks the parent to select the student’s citizenship status from the option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526228" y="1714500"/>
            <a:ext cx="6016343" cy="28418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117</a:t>
            </a:fld>
            <a:endParaRPr lang="en-US"/>
          </a:p>
        </p:txBody>
      </p:sp>
    </p:spTree>
    <p:extLst>
      <p:ext uri="{BB962C8B-B14F-4D97-AF65-F5344CB8AC3E}">
        <p14:creationId xmlns:p14="http://schemas.microsoft.com/office/powerpoint/2010/main" val="18902120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93093" y="1719500"/>
            <a:ext cx="402521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parent is asked about their education status. They select the "No" option. </a:t>
            </a:r>
            <a:endParaRPr lang="en-US">
              <a:latin typeface="Arial"/>
            </a:endParaRPr>
          </a:p>
        </p:txBody>
      </p:sp>
      <p:pic>
        <p:nvPicPr>
          <p:cNvPr id="3" name="Picture 2" descr="Screenshot continuation of the Student Demographics section, which asks the parent if they or their spouse attended college.">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058999" y="1731692"/>
            <a:ext cx="6620735" cy="299905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118</a:t>
            </a:fld>
            <a:endParaRPr lang="en-US"/>
          </a:p>
        </p:txBody>
      </p:sp>
    </p:spTree>
    <p:extLst>
      <p:ext uri="{BB962C8B-B14F-4D97-AF65-F5344CB8AC3E}">
        <p14:creationId xmlns:p14="http://schemas.microsoft.com/office/powerpoint/2010/main" val="32997160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Killed in Line of Duty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411055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rPr>
              <a:t>The parent is asked if the student's parent or guardian was killed in the line of duty. The parent selects the "No" option.</a:t>
            </a:r>
          </a:p>
        </p:txBody>
      </p:sp>
      <p:pic>
        <p:nvPicPr>
          <p:cNvPr id="3" name="Picture 2" descr="Screenshot continuation of the Student Demographics section, which asks the parent if the student’s parent or guardian  was killed in the line of duty.">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120640" y="1714500"/>
            <a:ext cx="6829237" cy="314907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119</a:t>
            </a:fld>
            <a:endParaRPr lang="en-US"/>
          </a:p>
        </p:txBody>
      </p:sp>
    </p:spTree>
    <p:extLst>
      <p:ext uri="{BB962C8B-B14F-4D97-AF65-F5344CB8AC3E}">
        <p14:creationId xmlns:p14="http://schemas.microsoft.com/office/powerpoint/2010/main" val="2493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450028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the </a:t>
            </a:r>
            <a:r>
              <a:rPr lang="en-US">
                <a:latin typeface="Arial" panose="020B0604020202020204" pitchFamily="34" charset="0"/>
                <a:ea typeface="Calibri"/>
                <a:cs typeface="Arial" panose="020B0604020202020204" pitchFamily="34" charset="0"/>
              </a:rPr>
              <a:t>2024–25</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a:t>
            </a:fld>
            <a:endParaRPr lang="en-US"/>
          </a:p>
        </p:txBody>
      </p:sp>
      <p:pic>
        <p:nvPicPr>
          <p:cNvPr id="9218" name="Picture 2" descr="Screenshot of the first page of the Understanding the FAFSA Form section. A video provides the student with an overview of the form.">
            <a:extLst>
              <a:ext uri="{FF2B5EF4-FFF2-40B4-BE49-F238E27FC236}">
                <a16:creationId xmlns:a16="http://schemas.microsoft.com/office/drawing/2014/main" id="{7F539DBF-7045-77A6-E6FB-87BCBF26F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96" y="1695847"/>
            <a:ext cx="6231835" cy="4480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764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High School Completion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93092" y="1714500"/>
            <a:ext cx="436658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what the student’s high school completion status will be when they start the 2024–25 school year. The parent selects the "High school diploma" option.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120</a:t>
            </a:fld>
            <a:endParaRPr lang="en-US"/>
          </a:p>
        </p:txBody>
      </p:sp>
      <p:pic>
        <p:nvPicPr>
          <p:cNvPr id="10242" name="Picture 2" descr="Screenshot continuation of the Student Demographics section, which asks the parent to select what the student's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84F79170-D3E2-710D-1294-83DE1563C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461" y="1730413"/>
            <a:ext cx="6417167" cy="379755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192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272" y="1714500"/>
            <a:ext cx="11094720"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parent is asked which high school the student did or will graduate from. The parent enters the student’s </a:t>
            </a:r>
            <a:r>
              <a:rPr lang="en-US" sz="1800" b="0" i="0" u="none" strike="noStrike" spc="-30">
                <a:solidFill>
                  <a:srgbClr val="191918"/>
                </a:solidFill>
                <a:effectLst/>
                <a:latin typeface="Arial" panose="020B0604020202020204" pitchFamily="34" charset="0"/>
              </a:rPr>
              <a:t>high school’s state and city. After selecting "Search," they select the correct high school from the search results. </a:t>
            </a:r>
            <a:r>
              <a:rPr lang="en-US" sz="1800" b="0" i="0">
                <a:solidFill>
                  <a:srgbClr val="191918"/>
                </a:solidFill>
                <a:effectLst/>
                <a:latin typeface="Arial" panose="020B0604020202020204" pitchFamily="34" charset="0"/>
              </a:rPr>
              <a:t>​</a:t>
            </a:r>
            <a:endParaRPr lang="en-US">
              <a:latin typeface="Arial"/>
            </a:endParaRPr>
          </a:p>
        </p:txBody>
      </p:sp>
      <p:pic>
        <p:nvPicPr>
          <p:cNvPr id="8" name="Picture 7" descr="Screenshot of the first page of the high school selection section. There are text boxes for the parent to search for the student’s high school by selecting the location and entering the name of the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6192" y="2940559"/>
            <a:ext cx="5559552" cy="3224784"/>
          </a:xfrm>
          <a:prstGeom prst="rect">
            <a:avLst/>
          </a:prstGeom>
          <a:ln w="12700">
            <a:solidFill>
              <a:schemeClr val="tx1"/>
            </a:solidFill>
          </a:ln>
        </p:spPr>
      </p:pic>
      <p:pic>
        <p:nvPicPr>
          <p:cNvPr id="6" name="Picture 5" descr="Screenshot continuation of the high school selection section, which displays the search results from the information the parent entered. The parent is instructed to select the correct school.">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504026" y="2940558"/>
            <a:ext cx="4925974" cy="324091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121</a:t>
            </a:fld>
            <a:endParaRPr lang="en-US"/>
          </a:p>
        </p:txBody>
      </p:sp>
    </p:spTree>
    <p:extLst>
      <p:ext uri="{BB962C8B-B14F-4D97-AF65-F5344CB8AC3E}">
        <p14:creationId xmlns:p14="http://schemas.microsoft.com/office/powerpoint/2010/main" val="41731095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325"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13403"/>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confirm the high school information. By selecting "Edit," they will return to the high school information page. The parent verifies the student’s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parent selected. The par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12892" y="1725595"/>
            <a:ext cx="5892213" cy="321216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122</a:t>
            </a:fld>
            <a:endParaRPr lang="en-US"/>
          </a:p>
        </p:txBody>
      </p:sp>
    </p:spTree>
    <p:extLst>
      <p:ext uri="{BB962C8B-B14F-4D97-AF65-F5344CB8AC3E}">
        <p14:creationId xmlns:p14="http://schemas.microsoft.com/office/powerpoint/2010/main" val="38198381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Parent’s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3093" y="1714500"/>
            <a:ext cx="4134939"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parent that the next series of pages will help schools determine the student’s ability to pay for college without financial aid.">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356859" y="1730771"/>
            <a:ext cx="6368545" cy="224060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123</a:t>
            </a:fld>
            <a:endParaRPr lang="en-US"/>
          </a:p>
        </p:txBody>
      </p:sp>
    </p:spTree>
    <p:extLst>
      <p:ext uri="{BB962C8B-B14F-4D97-AF65-F5344CB8AC3E}">
        <p14:creationId xmlns:p14="http://schemas.microsoft.com/office/powerpoint/2010/main" val="38238723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Tax Filing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parent about the student’s tax filing status. </a:t>
            </a:r>
            <a:r>
              <a:rPr lang="en-US" sz="1800" b="0" i="0" u="none" strike="noStrike">
                <a:solidFill>
                  <a:srgbClr val="191918"/>
                </a:solidFill>
                <a:effectLst/>
                <a:highlight>
                  <a:srgbClr val="FFFFFF"/>
                </a:highlight>
                <a:latin typeface="Arial" panose="020B0604020202020204" pitchFamily="34" charset="0"/>
              </a:rPr>
              <a:t>The parent selects "Yes" to "Did or will the student file a 2022 IRS Form 1040 or 1040-NR?" </a:t>
            </a:r>
            <a:endParaRPr lang="en-US">
              <a:highlight>
                <a:srgbClr val="FFFFFF"/>
              </a:highlight>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124</a:t>
            </a:fld>
            <a:endParaRPr lang="en-US"/>
          </a:p>
        </p:txBody>
      </p:sp>
      <p:pic>
        <p:nvPicPr>
          <p:cNvPr id="3074" name="Picture 2" descr="Screenshot continuation of the Student Financials section, which asks the parent if the student did or will file a 2022 Internal Revenue Service Form 1040 or 1040-NR. ">
            <a:extLst>
              <a:ext uri="{FF2B5EF4-FFF2-40B4-BE49-F238E27FC236}">
                <a16:creationId xmlns:a16="http://schemas.microsoft.com/office/drawing/2014/main" id="{551BE363-E43C-BD45-AD38-F0CDD44BD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260" y="1728788"/>
            <a:ext cx="6741015" cy="312823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851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Tax Return Information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Since the </a:t>
            </a:r>
            <a:r>
              <a:rPr lang="en-US">
                <a:solidFill>
                  <a:srgbClr val="191918"/>
                </a:solidFill>
                <a:latin typeface="Arial" panose="020B0604020202020204" pitchFamily="34" charset="0"/>
              </a:rPr>
              <a:t>student has not provided consent for their federal tax information to be transferred directly into the FAFSA</a:t>
            </a:r>
            <a:r>
              <a:rPr lang="en-US" baseline="30000">
                <a:solidFill>
                  <a:srgbClr val="191918"/>
                </a:solidFill>
                <a:latin typeface="Arial" panose="020B0604020202020204" pitchFamily="34" charset="0"/>
              </a:rPr>
              <a:t>®</a:t>
            </a:r>
            <a:r>
              <a:rPr lang="en-US">
                <a:solidFill>
                  <a:srgbClr val="191918"/>
                </a:solidFill>
                <a:latin typeface="Arial" panose="020B0604020202020204" pitchFamily="34" charset="0"/>
              </a:rPr>
              <a:t> form, t</a:t>
            </a:r>
            <a:r>
              <a:rPr lang="en-US" sz="1800" b="0" i="0" u="none" strike="noStrike">
                <a:solidFill>
                  <a:srgbClr val="191918"/>
                </a:solidFill>
                <a:effectLst/>
                <a:latin typeface="Arial" panose="020B0604020202020204" pitchFamily="34" charset="0"/>
              </a:rPr>
              <a:t>he parent is asked to manually enter the student’s 2022 tax return information. The parent enters a response in each entry field. </a:t>
            </a:r>
            <a:r>
              <a:rPr lang="en-US" sz="1800" b="0" i="0">
                <a:solidFill>
                  <a:srgbClr val="191918"/>
                </a:solidFill>
                <a:effectLst/>
                <a:latin typeface="Arial" panose="020B0604020202020204" pitchFamily="34" charset="0"/>
              </a:rPr>
              <a:t>​</a:t>
            </a:r>
            <a:r>
              <a:rPr lang="en-US">
                <a:latin typeface="Arial"/>
                <a:cs typeface="Calibri"/>
              </a:rPr>
              <a:t>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125</a:t>
            </a:fld>
            <a:endParaRPr lang="en-US"/>
          </a:p>
        </p:txBody>
      </p:sp>
      <p:sp>
        <p:nvSpPr>
          <p:cNvPr id="3" name="Rectangle 2">
            <a:extLst>
              <a:ext uri="{FF2B5EF4-FFF2-40B4-BE49-F238E27FC236}">
                <a16:creationId xmlns:a16="http://schemas.microsoft.com/office/drawing/2014/main" id="{278161D7-85BC-9A42-AE75-AF1AC1E53C0F}"/>
              </a:ext>
            </a:extLst>
          </p:cNvPr>
          <p:cNvSpPr/>
          <p:nvPr/>
        </p:nvSpPr>
        <p:spPr>
          <a:xfrm>
            <a:off x="6548253"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10781103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0901" y="1714500"/>
            <a:ext cx="419589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assets. The parent enters a response in each entry field.  </a:t>
            </a:r>
            <a:endParaRPr lang="en-US">
              <a:latin typeface="Arial"/>
            </a:endParaRPr>
          </a:p>
        </p:txBody>
      </p:sp>
      <p:pic>
        <p:nvPicPr>
          <p:cNvPr id="4" name="Picture 3" descr="Screenshot continuation of the Student Financials section, which asks the parent to enter the student’s assets. Text boxes prompt the parent to enter the dollar amount for the student’s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612892" y="1725747"/>
            <a:ext cx="5829300" cy="42577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126</a:t>
            </a:fld>
            <a:endParaRPr lang="en-US"/>
          </a:p>
        </p:txBody>
      </p:sp>
    </p:spTree>
    <p:extLst>
      <p:ext uri="{BB962C8B-B14F-4D97-AF65-F5344CB8AC3E}">
        <p14:creationId xmlns:p14="http://schemas.microsoft.com/office/powerpoint/2010/main" val="18923235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705285" y="1727655"/>
            <a:ext cx="418370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pic>
        <p:nvPicPr>
          <p:cNvPr id="3" name="Picture 2" descr="Screenshot of the introduction to the Select Colleges section, which informs the parent that on the next series of pages, they will search and select the schools that will receive a copy of the student’s FAFSA form and information.">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304925" y="1727654"/>
            <a:ext cx="6125076" cy="211846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127</a:t>
            </a:fld>
            <a:endParaRPr lang="en-US"/>
          </a:p>
        </p:txBody>
      </p:sp>
    </p:spTree>
    <p:extLst>
      <p:ext uri="{BB962C8B-B14F-4D97-AF65-F5344CB8AC3E}">
        <p14:creationId xmlns:p14="http://schemas.microsoft.com/office/powerpoint/2010/main" val="1391546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5" y="1730529"/>
            <a:ext cx="489541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search for the colleges and/or career schools they would like to receive the student’s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The parent searches for a school by entering a state, city, and/or school name. After selecting "Search," they select the correct school from the search results. Parents can select to send the student’s FAFSA information to a maximum of 20 schools. </a:t>
            </a:r>
            <a:endParaRPr lang="en-US" sz="1500"/>
          </a:p>
        </p:txBody>
      </p:sp>
      <p:pic>
        <p:nvPicPr>
          <p:cNvPr id="4" name="Picture 6" descr="Screenshot continuation of the Select Colleges section. The parent is instructed to enter the state, city, and name of a school in the text boxes and then select the “Search” button. ">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841536" y="1714499"/>
            <a:ext cx="5739472" cy="419595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128</a:t>
            </a:fld>
            <a:endParaRPr lang="en-US"/>
          </a:p>
        </p:txBody>
      </p:sp>
    </p:spTree>
    <p:extLst>
      <p:ext uri="{BB962C8B-B14F-4D97-AF65-F5344CB8AC3E}">
        <p14:creationId xmlns:p14="http://schemas.microsoft.com/office/powerpoint/2010/main" val="14706299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College Search (Continued)</a:t>
            </a:r>
            <a:endParaRPr lang="en-US" altLang="en-US" sz="4267" b="1" i="0" u="none" strike="noStrike" kern="1200" cap="none" spc="0" normalizeH="0" baseline="0" noProof="0">
              <a:ln>
                <a:noFill/>
              </a:ln>
              <a:effectLst/>
              <a:uLnTx/>
              <a:uFillTx/>
              <a:latin typeface="Oswald"/>
            </a:endParaRPr>
          </a:p>
        </p:txBody>
      </p:sp>
      <p:pic>
        <p:nvPicPr>
          <p:cNvPr id="7" name="Picture 7" descr="Screenshot continuation of the Select Colleges section. Five schools are displayed, the results of using the search function. Beside each school, there is a “Select” button for the parent to select the correct school. A notification along the bottom informs the par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3"/>
          <a:stretch>
            <a:fillRect/>
          </a:stretch>
        </p:blipFill>
        <p:spPr>
          <a:xfrm>
            <a:off x="3458875" y="1726532"/>
            <a:ext cx="4283649"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129</a:t>
            </a:fld>
            <a:endParaRPr lang="en-US"/>
          </a:p>
        </p:txBody>
      </p:sp>
    </p:spTree>
    <p:extLst>
      <p:ext uri="{BB962C8B-B14F-4D97-AF65-F5344CB8AC3E}">
        <p14:creationId xmlns:p14="http://schemas.microsoft.com/office/powerpoint/2010/main" val="3475830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Dependent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different roles that may be required to participate in the student’s FAFSA form and documents that may be needed to fill out the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a:t>
            </a:fld>
            <a:endParaRPr lang="en-US"/>
          </a:p>
        </p:txBody>
      </p:sp>
      <p:pic>
        <p:nvPicPr>
          <p:cNvPr id="10242" name="Picture 2"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72889BE9-25D0-25E5-F25A-4447D6D36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645" y="1724253"/>
            <a:ext cx="5549638" cy="4447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643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2752" y="1717236"/>
            <a:ext cx="4620768"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can view which colleges and/or career schools they have selected for the student. If the parent has not selected 20 schools, they have the option to search and select more schools, and, in some states, they have the option to change the position of their selected schools. When the parent selects "Continue," they will have completed entering the required student information for the student section and can proceed to the review </a:t>
            </a:r>
            <a:r>
              <a:rPr lang="en-US">
                <a:solidFill>
                  <a:srgbClr val="191918"/>
                </a:solidFill>
                <a:latin typeface="Arial" panose="020B0604020202020204" pitchFamily="34" charset="0"/>
              </a:rPr>
              <a:t>page.</a:t>
            </a:r>
            <a:endParaRPr lang="en-US" sz="1600">
              <a:highlight>
                <a:srgbClr val="FFFF00"/>
              </a:highlight>
              <a:latin typeface="Arial"/>
            </a:endParaRPr>
          </a:p>
        </p:txBody>
      </p:sp>
      <p:pic>
        <p:nvPicPr>
          <p:cNvPr id="6" name="Picture 5" descr="Screenshot continuation of the Select Colleges section. A list of the schools entered by the parent is displayed. The parent can select “Remove” or “View Info” hyperlinks for each school.">
            <a:extLst>
              <a:ext uri="{FF2B5EF4-FFF2-40B4-BE49-F238E27FC236}">
                <a16:creationId xmlns:a16="http://schemas.microsoft.com/office/drawing/2014/main" id="{B6A09B1E-69FE-53FF-395E-874982D55C76}"/>
              </a:ext>
            </a:extLst>
          </p:cNvPr>
          <p:cNvPicPr>
            <a:picLocks noChangeAspect="1"/>
          </p:cNvPicPr>
          <p:nvPr/>
        </p:nvPicPr>
        <p:blipFill>
          <a:blip r:embed="rId3"/>
          <a:stretch>
            <a:fillRect/>
          </a:stretch>
        </p:blipFill>
        <p:spPr>
          <a:xfrm>
            <a:off x="5600700" y="1729268"/>
            <a:ext cx="5936773" cy="39773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130</a:t>
            </a:fld>
            <a:endParaRPr lang="en-US"/>
          </a:p>
        </p:txBody>
      </p:sp>
    </p:spTree>
    <p:extLst>
      <p:ext uri="{BB962C8B-B14F-4D97-AF65-F5344CB8AC3E}">
        <p14:creationId xmlns:p14="http://schemas.microsoft.com/office/powerpoint/2010/main" val="21352585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Selected Colleges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Select Colleges section. Below the tenth school listed, the parent can select “Next” to see more schools they’ve selected. After verifying the schools and order, the parent can select “Continue.”">
            <a:extLst>
              <a:ext uri="{FF2B5EF4-FFF2-40B4-BE49-F238E27FC236}">
                <a16:creationId xmlns:a16="http://schemas.microsoft.com/office/drawing/2014/main" id="{FEA2BFF6-85F2-029B-7C30-1DE756C95CD6}"/>
              </a:ext>
            </a:extLst>
          </p:cNvPr>
          <p:cNvPicPr>
            <a:picLocks noChangeAspect="1"/>
          </p:cNvPicPr>
          <p:nvPr/>
        </p:nvPicPr>
        <p:blipFill>
          <a:blip r:embed="rId3"/>
          <a:stretch>
            <a:fillRect/>
          </a:stretch>
        </p:blipFill>
        <p:spPr>
          <a:xfrm>
            <a:off x="2965569" y="1728015"/>
            <a:ext cx="5294646" cy="444233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131</a:t>
            </a:fld>
            <a:endParaRPr lang="en-US"/>
          </a:p>
        </p:txBody>
      </p:sp>
    </p:spTree>
    <p:extLst>
      <p:ext uri="{BB962C8B-B14F-4D97-AF65-F5344CB8AC3E}">
        <p14:creationId xmlns:p14="http://schemas.microsoft.com/office/powerpoint/2010/main" val="28589556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Review Page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3" y="1726647"/>
            <a:ext cx="4671388" cy="4196020"/>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on behalf of the student. The parent can view all the responses by selecting "Expand All" or expanding each section individually. To edit a response, the parent can select the question’s hyperlink and will be taken to the corresponding page. The parent cannot provide a signature for the student. </a:t>
            </a:r>
            <a:endParaRPr lang="en-US" sz="1600"/>
          </a:p>
        </p:txBody>
      </p:sp>
      <p:pic>
        <p:nvPicPr>
          <p:cNvPr id="3" name="Picture 2" descr="Screenshot of the review page. Each of the four previous student sections are listed, which the parent can expand and collapse to review and verify the information they’ve provided.">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818430" y="1721108"/>
            <a:ext cx="5431940" cy="413398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132</a:t>
            </a:fld>
            <a:endParaRPr lang="en-US"/>
          </a:p>
        </p:txBody>
      </p:sp>
    </p:spTree>
    <p:extLst>
      <p:ext uri="{BB962C8B-B14F-4D97-AF65-F5344CB8AC3E}">
        <p14:creationId xmlns:p14="http://schemas.microsoft.com/office/powerpoint/2010/main" val="42573877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2" y="1714500"/>
            <a:ext cx="4584192"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student section complete page. This page displays information for the parent about next steps, including tracking the student’s FAFSA</a:t>
            </a:r>
            <a:r>
              <a:rPr lang="en-US" baseline="30000">
                <a:solidFill>
                  <a:srgbClr val="191918"/>
                </a:solidFill>
                <a:latin typeface="Arial"/>
                <a:cs typeface="Arial"/>
              </a:rPr>
              <a:t>®</a:t>
            </a:r>
            <a:r>
              <a:rPr lang="en-US">
                <a:solidFill>
                  <a:srgbClr val="191918"/>
                </a:solidFill>
                <a:latin typeface="Arial"/>
                <a:cs typeface="Arial"/>
              </a:rPr>
              <a:t> form. Because the student’s consent and signature are missing, the student is currently ineligible for federal student aid, including grants and loans. The student must enter their form, provide consent and signature, and submit the student section for their FAFSA form to be processed.</a:t>
            </a:r>
            <a:endParaRPr lang="en-US" sz="1600"/>
          </a:p>
        </p:txBody>
      </p:sp>
      <p:pic>
        <p:nvPicPr>
          <p:cNvPr id="3" name="Picture 2" descr="Screenshot of the student completion page, which informs the parent that they have completed the student section successfully. The parent is reminded that the FAFSA  form cannot be processed until the student enters the form and provides their consent and signature. Below that, the parent is reminded that they can track and manage the student’s FAFSA form by selecting the “View Status” button.">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5600700" y="1726533"/>
            <a:ext cx="5829300" cy="41148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133</a:t>
            </a:fld>
            <a:endParaRPr lang="en-US"/>
          </a:p>
        </p:txBody>
      </p:sp>
    </p:spTree>
    <p:extLst>
      <p:ext uri="{BB962C8B-B14F-4D97-AF65-F5344CB8AC3E}">
        <p14:creationId xmlns:p14="http://schemas.microsoft.com/office/powerpoint/2010/main" val="5688925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Invites </a:t>
            </a:r>
            <a:br>
              <a:rPr lang="en-US" sz="4800" cap="none">
                <a:latin typeface="Oswald"/>
                <a:ea typeface="Noto Serif"/>
                <a:cs typeface="Noto Serif"/>
              </a:rPr>
            </a:br>
            <a:r>
              <a:rPr lang="en-US" sz="4800" cap="none">
                <a:latin typeface="Oswald"/>
                <a:ea typeface="Noto Serif"/>
                <a:cs typeface="Noto Serif"/>
              </a:rPr>
              <a:t>Student Spouse</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4144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971" y="53714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FAFSA</a:t>
            </a:r>
            <a:r>
              <a:rPr lang="en-US" altLang="en-US" sz="4400" b="1" cap="none" spc="0" baseline="30000">
                <a:latin typeface="+mn-lt"/>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2949462"/>
          </a:xfrm>
          <a:prstGeom prst="rect">
            <a:avLst/>
          </a:prstGeom>
          <a:noFill/>
        </p:spPr>
        <p:txBody>
          <a:bodyPr wrap="square" rtlCol="0">
            <a:spAutoFit/>
          </a:bodyPr>
          <a:lstStyle/>
          <a:p>
            <a:pPr>
              <a:lnSpc>
                <a:spcPct val="150000"/>
              </a:lnSpc>
            </a:pPr>
            <a:r>
              <a:rPr lang="en-US" b="0" i="0">
                <a:effectLst/>
                <a:latin typeface="+mn-lt"/>
              </a:rPr>
              <a:t>This is the main </a:t>
            </a:r>
            <a:r>
              <a:rPr lang="en-US" altLang="en-US" cap="none" spc="0">
                <a:latin typeface="+mn-lt"/>
              </a:rPr>
              <a:t>FAFSA</a:t>
            </a:r>
            <a:r>
              <a:rPr lang="en-US" altLang="en-US" cap="none" spc="0" baseline="30000">
                <a:latin typeface="+mn-lt"/>
              </a:rPr>
              <a:t>®</a:t>
            </a:r>
            <a:r>
              <a:rPr lang="en-US" altLang="en-US" cap="none" spc="0">
                <a:latin typeface="+mn-lt"/>
              </a:rPr>
              <a:t> </a:t>
            </a:r>
            <a:r>
              <a:rPr lang="en-US" altLang="en-US"/>
              <a:t>f</a:t>
            </a:r>
            <a:r>
              <a:rPr lang="en-US" altLang="en-US" cap="none" spc="0">
                <a:latin typeface="+mn-lt"/>
              </a:rPr>
              <a:t>orm </a:t>
            </a:r>
            <a:r>
              <a:rPr lang="en-US" altLang="en-US" cap="none" spc="0"/>
              <a:t>l</a:t>
            </a:r>
            <a:r>
              <a:rPr lang="en-US" altLang="en-US">
                <a:latin typeface="+mn-lt"/>
              </a:rPr>
              <a:t>anding page. On this page, students are </a:t>
            </a:r>
            <a:r>
              <a:rPr lang="en-US" b="0" i="0">
                <a:effectLst/>
                <a:latin typeface="+mn-lt"/>
              </a:rPr>
              <a:t>directed to "Start a New Form" or "Edit Existing Form." For the purpose of this presentation, the student is beginning a new application.</a:t>
            </a:r>
            <a:endParaRPr lang="en-US" altLang="en-US">
              <a:latin typeface="+mn-lt"/>
            </a:endParaRPr>
          </a:p>
          <a:p>
            <a:pPr>
              <a:lnSpc>
                <a:spcPct val="150000"/>
              </a:lnSpc>
            </a:pPr>
            <a:endParaRPr lang="en-US"/>
          </a:p>
        </p:txBody>
      </p:sp>
      <p:pic>
        <p:nvPicPr>
          <p:cNvPr id="2" name="Picture 3" descr="Screenshot of the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769386" y="1734296"/>
            <a:ext cx="5530027" cy="444635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135</a:t>
            </a:fld>
            <a:endParaRPr lang="en-US"/>
          </a:p>
        </p:txBody>
      </p:sp>
    </p:spTree>
    <p:extLst>
      <p:ext uri="{BB962C8B-B14F-4D97-AF65-F5344CB8AC3E}">
        <p14:creationId xmlns:p14="http://schemas.microsoft.com/office/powerpoint/2010/main" val="9351892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378779" cy="4195957"/>
          </a:xfrm>
          <a:prstGeom prst="rect">
            <a:avLst/>
          </a:prstGeom>
          <a:noFill/>
        </p:spPr>
        <p:txBody>
          <a:bodyPr wrap="square" rtlCol="0">
            <a:spAutoFit/>
          </a:bodyPr>
          <a:lstStyle/>
          <a:p>
            <a:pPr algn="l">
              <a:lnSpc>
                <a:spcPct val="150000"/>
              </a:lnSpc>
            </a:pPr>
            <a:r>
              <a:rPr lang="en-US" b="0" i="0">
                <a:effectLst/>
                <a:latin typeface="+mn-lt"/>
              </a:rPr>
              <a:t>If the student selects "Start a New Form" from the FAFSA</a:t>
            </a:r>
            <a:r>
              <a:rPr lang="en-US" altLang="en-US" cap="none" spc="0" baseline="30000">
                <a:latin typeface="+mn-lt"/>
              </a:rPr>
              <a:t>®</a:t>
            </a:r>
            <a:r>
              <a:rPr lang="en-US" b="0" i="0">
                <a:effectLst/>
                <a:latin typeface="+mn-lt"/>
              </a:rPr>
              <a:t> landing </a:t>
            </a:r>
            <a:r>
              <a:rPr lang="en-US"/>
              <a:t>p</a:t>
            </a:r>
            <a:r>
              <a:rPr lang="en-US" b="0" i="0">
                <a:effectLst/>
                <a:latin typeface="+mn-lt"/>
              </a:rPr>
              <a:t>age and they are not logged in to </a:t>
            </a:r>
            <a:r>
              <a:rPr lang="en-US" err="1"/>
              <a:t>S</a:t>
            </a:r>
            <a:r>
              <a:rPr lang="en-US" b="0" i="0" err="1">
                <a:effectLst/>
                <a:latin typeface="+mn-lt"/>
              </a:rPr>
              <a:t>tudentAid.gov</a:t>
            </a:r>
            <a:r>
              <a:rPr lang="en-US" b="0" i="0">
                <a:effectLst/>
                <a:latin typeface="+mn-lt"/>
              </a:rPr>
              <a:t>, they are taken to the "Log In" page </a:t>
            </a:r>
            <a:r>
              <a:rPr lang="en-US">
                <a:cs typeface="Calibri"/>
              </a:rPr>
              <a:t>to enter their log-in credentials</a:t>
            </a:r>
            <a:r>
              <a:rPr lang="en-US" b="0" i="0">
                <a:effectLst/>
                <a:latin typeface="+mn-lt"/>
              </a:rPr>
              <a:t>. To access the FAFSA form, all students are required to have an FSA ID (account username and password). If the student doesn't have an FSA ID, they can select "Create an Account</a:t>
            </a:r>
            <a:r>
              <a:rPr lang="en-US"/>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3663" y="1714500"/>
            <a:ext cx="5705091" cy="44454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136</a:t>
            </a:fld>
            <a:endParaRPr lang="en-US"/>
          </a:p>
        </p:txBody>
      </p:sp>
    </p:spTree>
    <p:extLst>
      <p:ext uri="{BB962C8B-B14F-4D97-AF65-F5344CB8AC3E}">
        <p14:creationId xmlns:p14="http://schemas.microsoft.com/office/powerpoint/2010/main" val="35311613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93093" y="1725970"/>
            <a:ext cx="4098363"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student selects the applicable role to fill out the</a:t>
            </a:r>
            <a:r>
              <a:rPr lang="en-US" b="0" i="0">
                <a:effectLst/>
                <a:latin typeface="+mn-lt"/>
              </a:rPr>
              <a:t> FAFSA</a:t>
            </a:r>
            <a:r>
              <a:rPr lang="en-US" b="0" i="0" baseline="30000">
                <a:effectLst/>
                <a:latin typeface="+mn-lt"/>
              </a:rPr>
              <a:t>®</a:t>
            </a:r>
            <a:r>
              <a:rPr lang="en-US" b="0" i="0">
                <a:effectLst/>
                <a:latin typeface="+mn-lt"/>
              </a:rPr>
              <a:t> form: “Student.”</a:t>
            </a:r>
            <a:endParaRPr lang="en-US" sz="1200"/>
          </a:p>
        </p:txBody>
      </p:sp>
      <p:sp>
        <p:nvSpPr>
          <p:cNvPr id="5" name="Slide Number Placeholder 4"/>
          <p:cNvSpPr>
            <a:spLocks noGrp="1"/>
          </p:cNvSpPr>
          <p:nvPr>
            <p:ph type="sldNum" sz="quarter" idx="4"/>
          </p:nvPr>
        </p:nvSpPr>
        <p:spPr/>
        <p:txBody>
          <a:bodyPr/>
          <a:lstStyle/>
          <a:p>
            <a:fld id="{234755BD-B4AC-9044-BCE4-27904766F8BB}" type="slidenum">
              <a:rPr lang="en-US" smtClean="0"/>
              <a:pPr/>
              <a:t>137</a:t>
            </a:fld>
            <a:endParaRPr lang="en-US"/>
          </a:p>
        </p:txBody>
      </p:sp>
      <p:pic>
        <p:nvPicPr>
          <p:cNvPr id="3" name="Picture 2" descr="Screenshot of the welcome to the FAFSA form section, which instructs the student to select the role for completing the form: “Student” or “Parent.”">
            <a:extLst>
              <a:ext uri="{FF2B5EF4-FFF2-40B4-BE49-F238E27FC236}">
                <a16:creationId xmlns:a16="http://schemas.microsoft.com/office/drawing/2014/main" id="{7E2D2A68-B1D5-2C61-832F-D7702E412138}"/>
              </a:ext>
            </a:extLst>
          </p:cNvPr>
          <p:cNvPicPr>
            <a:picLocks noChangeAspect="1"/>
          </p:cNvPicPr>
          <p:nvPr/>
        </p:nvPicPr>
        <p:blipFill rotWithShape="1">
          <a:blip r:embed="rId3"/>
          <a:srcRect t="2418" r="8147"/>
          <a:stretch/>
        </p:blipFill>
        <p:spPr bwMode="auto">
          <a:xfrm>
            <a:off x="5070158" y="1725970"/>
            <a:ext cx="6690709" cy="383261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8068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0901" y="1702308"/>
            <a:ext cx="4244667" cy="2533963"/>
          </a:xfrm>
          <a:prstGeom prst="rect">
            <a:avLst/>
          </a:prstGeom>
          <a:noFill/>
        </p:spPr>
        <p:txBody>
          <a:bodyPr wrap="square" rtlCol="0">
            <a:spAutoFit/>
          </a:bodyPr>
          <a:lstStyle/>
          <a:p>
            <a:pPr>
              <a:lnSpc>
                <a:spcPct val="150000"/>
              </a:lnSpc>
            </a:pPr>
            <a:r>
              <a:rPr lang="en-US"/>
              <a:t>When the student starts the </a:t>
            </a:r>
            <a:r>
              <a:rPr lang="en-US">
                <a:ea typeface="Calibri"/>
                <a:cs typeface="Calibri"/>
              </a:rPr>
              <a:t>2024–25</a:t>
            </a:r>
            <a:r>
              <a:rPr lang="en-US"/>
              <a:t> FAFSA</a:t>
            </a:r>
            <a:r>
              <a:rPr lang="en-US" baseline="30000"/>
              <a:t>®</a:t>
            </a:r>
            <a:r>
              <a:rPr lang="en-US"/>
              <a:t> form for the first time, they are taken through the FAFSA onboarding process. The first onboarding page provides an overview of the FAFSA form and an accompanying video. </a:t>
            </a:r>
          </a:p>
        </p:txBody>
      </p:sp>
      <p:sp>
        <p:nvSpPr>
          <p:cNvPr id="5" name="Slide Number Placeholder 4"/>
          <p:cNvSpPr>
            <a:spLocks noGrp="1"/>
          </p:cNvSpPr>
          <p:nvPr>
            <p:ph type="sldNum" sz="quarter" idx="4"/>
          </p:nvPr>
        </p:nvSpPr>
        <p:spPr/>
        <p:txBody>
          <a:bodyPr/>
          <a:lstStyle/>
          <a:p>
            <a:fld id="{234755BD-B4AC-9044-BCE4-27904766F8BB}" type="slidenum">
              <a:rPr lang="en-US" smtClean="0"/>
              <a:pPr/>
              <a:t>138</a:t>
            </a:fld>
            <a:endParaRPr lang="en-US"/>
          </a:p>
        </p:txBody>
      </p:sp>
      <p:pic>
        <p:nvPicPr>
          <p:cNvPr id="3" name="Picture 2" descr="Screenshot of the first page of the Understanding the FAFSA Form section. A video provides the student with an overview of the form.">
            <a:extLst>
              <a:ext uri="{FF2B5EF4-FFF2-40B4-BE49-F238E27FC236}">
                <a16:creationId xmlns:a16="http://schemas.microsoft.com/office/drawing/2014/main" id="{2CFF13D3-392F-1635-FB1B-B0E10C4932D8}"/>
              </a:ext>
            </a:extLst>
          </p:cNvPr>
          <p:cNvPicPr>
            <a:picLocks noChangeAspect="1"/>
          </p:cNvPicPr>
          <p:nvPr/>
        </p:nvPicPr>
        <p:blipFill>
          <a:blip r:embed="rId3"/>
          <a:stretch>
            <a:fillRect/>
          </a:stretch>
        </p:blipFill>
        <p:spPr>
          <a:xfrm>
            <a:off x="5225755" y="1702308"/>
            <a:ext cx="6622806" cy="3984117"/>
          </a:xfrm>
          <a:prstGeom prst="rect">
            <a:avLst/>
          </a:prstGeom>
          <a:ln>
            <a:solidFill>
              <a:schemeClr val="tx1"/>
            </a:solidFill>
          </a:ln>
        </p:spPr>
      </p:pic>
    </p:spTree>
    <p:extLst>
      <p:ext uri="{BB962C8B-B14F-4D97-AF65-F5344CB8AC3E}">
        <p14:creationId xmlns:p14="http://schemas.microsoft.com/office/powerpoint/2010/main" val="39554594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93093" y="1734296"/>
            <a:ext cx="4488507" cy="2118465"/>
          </a:xfrm>
          <a:prstGeom prst="rect">
            <a:avLst/>
          </a:prstGeom>
          <a:noFill/>
        </p:spPr>
        <p:txBody>
          <a:bodyPr wrap="square" rtlCol="0">
            <a:spAutoFit/>
          </a:bodyPr>
          <a:lstStyle/>
          <a:p>
            <a:pPr>
              <a:lnSpc>
                <a:spcPct val="150000"/>
              </a:lnSpc>
            </a:pPr>
            <a:r>
              <a:rPr lang="en-US"/>
              <a:t>The second FAFSA</a:t>
            </a:r>
            <a:r>
              <a:rPr lang="en-US" baseline="30000"/>
              <a:t>®</a:t>
            </a:r>
            <a:r>
              <a:rPr lang="en-US"/>
              <a:t> onboarding page provides information about the different roles that may be required to participate in the student’s FAFSA form and documents that may be needed to fill out the form.</a:t>
            </a:r>
          </a:p>
        </p:txBody>
      </p:sp>
      <p:pic>
        <p:nvPicPr>
          <p:cNvPr id="6" name="Picture 5"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278D6C7A-F6F2-4F5A-1FEC-FC495D984DFA}"/>
              </a:ext>
            </a:extLst>
          </p:cNvPr>
          <p:cNvPicPr>
            <a:picLocks noChangeAspect="1"/>
          </p:cNvPicPr>
          <p:nvPr/>
        </p:nvPicPr>
        <p:blipFill rotWithShape="1">
          <a:blip r:embed="rId3"/>
          <a:srcRect l="1" r="7035"/>
          <a:stretch/>
        </p:blipFill>
        <p:spPr>
          <a:xfrm>
            <a:off x="5600700" y="1728524"/>
            <a:ext cx="5600987" cy="444367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139</a:t>
            </a:fld>
            <a:endParaRPr lang="en-US"/>
          </a:p>
        </p:txBody>
      </p:sp>
    </p:spTree>
    <p:extLst>
      <p:ext uri="{BB962C8B-B14F-4D97-AF65-F5344CB8AC3E}">
        <p14:creationId xmlns:p14="http://schemas.microsoft.com/office/powerpoint/2010/main" val="312014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99802"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types of questions the student can expect to see and how they can get additional help with filling out the FAFSA form.</a:t>
            </a:r>
          </a:p>
        </p:txBody>
      </p:sp>
      <p:sp>
        <p:nvSpPr>
          <p:cNvPr id="5" name="Slide Number Placeholder 4"/>
          <p:cNvSpPr>
            <a:spLocks noGrp="1"/>
          </p:cNvSpPr>
          <p:nvPr>
            <p:ph type="sldNum" sz="quarter" idx="4"/>
          </p:nvPr>
        </p:nvSpPr>
        <p:spPr/>
        <p:txBody>
          <a:bodyPr/>
          <a:lstStyle/>
          <a:p>
            <a:fld id="{234755BD-B4AC-9044-BCE4-27904766F8BB}" type="slidenum">
              <a:rPr lang="en-US" smtClean="0"/>
              <a:pPr/>
              <a:t>14</a:t>
            </a:fld>
            <a:endParaRPr lang="en-US"/>
          </a:p>
        </p:txBody>
      </p:sp>
      <p:pic>
        <p:nvPicPr>
          <p:cNvPr id="11266" name="Picture 2"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37F80CC0-A12A-84AE-C33F-D0A381F2A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634" y="1743417"/>
            <a:ext cx="6502196" cy="322863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531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93093" y="1714500"/>
            <a:ext cx="4220283" cy="2118465"/>
          </a:xfrm>
          <a:prstGeom prst="rect">
            <a:avLst/>
          </a:prstGeom>
          <a:noFill/>
        </p:spPr>
        <p:txBody>
          <a:bodyPr wrap="square" rtlCol="0">
            <a:spAutoFit/>
          </a:bodyPr>
          <a:lstStyle/>
          <a:p>
            <a:pPr>
              <a:lnSpc>
                <a:spcPct val="150000"/>
              </a:lnSpc>
            </a:pPr>
            <a:r>
              <a:rPr lang="en-US"/>
              <a:t>The third FAFSA</a:t>
            </a:r>
            <a:r>
              <a:rPr lang="en-US" baseline="30000"/>
              <a:t>®</a:t>
            </a:r>
            <a:r>
              <a:rPr lang="en-US"/>
              <a:t> onboarding page provides information about the types of questions the student can expect to see and how they can get additional help with filling out the FAFSA form.</a:t>
            </a:r>
          </a:p>
        </p:txBody>
      </p:sp>
      <p:pic>
        <p:nvPicPr>
          <p:cNvPr id="4" name="Picture 3"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572D8A6E-BF09-783D-D1FF-F75A6B6DC6ED}"/>
              </a:ext>
            </a:extLst>
          </p:cNvPr>
          <p:cNvPicPr>
            <a:picLocks noChangeAspect="1"/>
          </p:cNvPicPr>
          <p:nvPr/>
        </p:nvPicPr>
        <p:blipFill rotWithShape="1">
          <a:blip r:embed="rId3"/>
          <a:srcRect r="14157"/>
          <a:stretch/>
        </p:blipFill>
        <p:spPr>
          <a:xfrm>
            <a:off x="5253037" y="1726532"/>
            <a:ext cx="6378832" cy="3019425"/>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140</a:t>
            </a:fld>
            <a:endParaRPr lang="en-US"/>
          </a:p>
        </p:txBody>
      </p:sp>
    </p:spTree>
    <p:extLst>
      <p:ext uri="{BB962C8B-B14F-4D97-AF65-F5344CB8AC3E}">
        <p14:creationId xmlns:p14="http://schemas.microsoft.com/office/powerpoint/2010/main" val="29675338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80900" y="1730809"/>
            <a:ext cx="4110555"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and submitted. On this page, the student can select "Start the FAFSA form" to begin. </a:t>
            </a:r>
          </a:p>
          <a:p>
            <a:pPr>
              <a:lnSpc>
                <a:spcPct val="150000"/>
              </a:lnSpc>
            </a:pP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141</a:t>
            </a:fld>
            <a:endParaRPr lang="en-US"/>
          </a:p>
        </p:txBody>
      </p:sp>
      <p:pic>
        <p:nvPicPr>
          <p:cNvPr id="4" name="Picture 3"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13130DC8-7ACE-2322-C055-020FBD70AEBA}"/>
              </a:ext>
            </a:extLst>
          </p:cNvPr>
          <p:cNvPicPr>
            <a:picLocks noChangeAspect="1"/>
          </p:cNvPicPr>
          <p:nvPr/>
        </p:nvPicPr>
        <p:blipFill rotWithShape="1">
          <a:blip r:embed="rId3"/>
          <a:srcRect r="10008"/>
          <a:stretch/>
        </p:blipFill>
        <p:spPr>
          <a:xfrm>
            <a:off x="5157791" y="1726531"/>
            <a:ext cx="6662734" cy="3779749"/>
          </a:xfrm>
          <a:prstGeom prst="rect">
            <a:avLst/>
          </a:prstGeom>
          <a:ln>
            <a:solidFill>
              <a:schemeClr val="tx1"/>
            </a:solidFill>
          </a:ln>
        </p:spPr>
      </p:pic>
    </p:spTree>
    <p:extLst>
      <p:ext uri="{BB962C8B-B14F-4D97-AF65-F5344CB8AC3E}">
        <p14:creationId xmlns:p14="http://schemas.microsoft.com/office/powerpoint/2010/main" val="6517843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369259" cy="3780458"/>
          </a:xfrm>
          <a:prstGeom prst="rect">
            <a:avLst/>
          </a:prstGeom>
          <a:noFill/>
        </p:spPr>
        <p:txBody>
          <a:bodyPr wrap="square" rtlCol="0">
            <a:spAutoFit/>
          </a:bodyPr>
          <a:lstStyle/>
          <a:p>
            <a:pPr>
              <a:lnSpc>
                <a:spcPct val="150000"/>
              </a:lnSpc>
            </a:pPr>
            <a:r>
              <a:rPr lang="en-US"/>
              <a:t>This is the first page within the student section. The student can verify that their personal information is correct. To update any of the personal information, the student must access their Account Settings on </a:t>
            </a:r>
            <a:r>
              <a:rPr lang="en-US" err="1"/>
              <a:t>StudentAid.gov</a:t>
            </a:r>
            <a:r>
              <a:rPr lang="en-US"/>
              <a:t>.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for the student to verify.">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580891" y="1726532"/>
            <a:ext cx="6165468" cy="301625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142</a:t>
            </a:fld>
            <a:endParaRPr lang="en-US"/>
          </a:p>
        </p:txBody>
      </p:sp>
    </p:spTree>
    <p:extLst>
      <p:ext uri="{BB962C8B-B14F-4D97-AF65-F5344CB8AC3E}">
        <p14:creationId xmlns:p14="http://schemas.microsoft.com/office/powerpoint/2010/main" val="29383310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988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Married Student Identity Information (Continued)</a:t>
            </a:r>
            <a:endParaRPr kumimoji="0" lang="en-US" altLang="en-US" sz="38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115157" y="1728788"/>
            <a:ext cx="6971085"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143</a:t>
            </a:fld>
            <a:endParaRPr lang="en-US"/>
          </a:p>
        </p:txBody>
      </p:sp>
    </p:spTree>
    <p:extLst>
      <p:ext uri="{BB962C8B-B14F-4D97-AF65-F5344CB8AC3E}">
        <p14:creationId xmlns:p14="http://schemas.microsoft.com/office/powerpoint/2010/main" val="29761787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80900" y="1734738"/>
            <a:ext cx="4281243" cy="2118465"/>
          </a:xfrm>
          <a:prstGeom prst="rect">
            <a:avLst/>
          </a:prstGeom>
          <a:noFill/>
        </p:spPr>
        <p:txBody>
          <a:bodyPr wrap="square" lIns="91440" tIns="45720" rIns="91440" bIns="45720" rtlCol="0" anchor="t">
            <a:spAutoFit/>
          </a:bodyPr>
          <a:lstStyle/>
          <a:p>
            <a:pPr>
              <a:lnSpc>
                <a:spcPct val="150000"/>
              </a:lnSpc>
            </a:pPr>
            <a:r>
              <a:rPr lang="en-US">
                <a:cs typeface="Calibri"/>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417820" y="1734738"/>
            <a:ext cx="6215816" cy="281983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144</a:t>
            </a:fld>
            <a:endParaRPr lang="en-US"/>
          </a:p>
        </p:txBody>
      </p:sp>
    </p:spTree>
    <p:extLst>
      <p:ext uri="{BB962C8B-B14F-4D97-AF65-F5344CB8AC3E}">
        <p14:creationId xmlns:p14="http://schemas.microsoft.com/office/powerpoint/2010/main" val="33767874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3092" y="1713920"/>
            <a:ext cx="4488507"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page informs the student about consent and their federal tax information. By providing consent, the student’s federal tax information is transferred directly into the FAFSA</a:t>
            </a:r>
            <a:r>
              <a:rPr lang="en-US" baseline="30000"/>
              <a:t>®</a:t>
            </a:r>
            <a:r>
              <a:rPr lang="en-US">
                <a:ea typeface="Calibri"/>
                <a:cs typeface="Calibri"/>
              </a:rPr>
              <a:t> form from the IRS to help complete the Student Financials section. The student selects "Approve" to provide consent and is taken to the next page. </a:t>
            </a:r>
            <a:endParaRPr lang="en-US"/>
          </a:p>
        </p:txBody>
      </p:sp>
      <p:pic>
        <p:nvPicPr>
          <p:cNvPr id="2" name="Picture 1"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1991C3B2-8F98-D56D-6CEA-A27AA8AA6D80}"/>
              </a:ext>
            </a:extLst>
          </p:cNvPr>
          <p:cNvPicPr>
            <a:picLocks noChangeAspect="1"/>
          </p:cNvPicPr>
          <p:nvPr/>
        </p:nvPicPr>
        <p:blipFill>
          <a:blip r:embed="rId3"/>
          <a:stretch>
            <a:fillRect/>
          </a:stretch>
        </p:blipFill>
        <p:spPr>
          <a:xfrm>
            <a:off x="6381457" y="1714500"/>
            <a:ext cx="4303973" cy="4605577"/>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145</a:t>
            </a:fld>
            <a:endParaRPr lang="en-US"/>
          </a:p>
        </p:txBody>
      </p:sp>
    </p:spTree>
    <p:extLst>
      <p:ext uri="{BB962C8B-B14F-4D97-AF65-F5344CB8AC3E}">
        <p14:creationId xmlns:p14="http://schemas.microsoft.com/office/powerpoint/2010/main" val="26903654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Provides Consent (Continued)</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2" name="Picture 1"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445AE66C-58E4-9DF5-FB45-95B911334582}"/>
              </a:ext>
            </a:extLst>
          </p:cNvPr>
          <p:cNvPicPr>
            <a:picLocks noChangeAspect="1"/>
          </p:cNvPicPr>
          <p:nvPr/>
        </p:nvPicPr>
        <p:blipFill>
          <a:blip r:embed="rId3"/>
          <a:stretch>
            <a:fillRect/>
          </a:stretch>
        </p:blipFill>
        <p:spPr>
          <a:xfrm>
            <a:off x="3846648" y="1688726"/>
            <a:ext cx="3508103" cy="461250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146</a:t>
            </a:fld>
            <a:endParaRPr lang="en-US"/>
          </a:p>
        </p:txBody>
      </p:sp>
    </p:spTree>
    <p:extLst>
      <p:ext uri="{BB962C8B-B14F-4D97-AF65-F5344CB8AC3E}">
        <p14:creationId xmlns:p14="http://schemas.microsoft.com/office/powerpoint/2010/main" val="2202242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62326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28578"/>
            <a:ext cx="411055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Student Personal Circumstances section. The student is reminded that the information they provide can affect the amount of financial aid they receive, and that additional information may be required based on the answers given.">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401056" y="1731270"/>
            <a:ext cx="6333338" cy="266885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147</a:t>
            </a:fld>
            <a:endParaRPr lang="en-US"/>
          </a:p>
        </p:txBody>
      </p:sp>
    </p:spTree>
    <p:extLst>
      <p:ext uri="{BB962C8B-B14F-4D97-AF65-F5344CB8AC3E}">
        <p14:creationId xmlns:p14="http://schemas.microsoft.com/office/powerpoint/2010/main" val="11511160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705284" y="1728578"/>
            <a:ext cx="401301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“Married (not Separated)" option. </a:t>
            </a:r>
            <a:endParaRPr lang="en-US">
              <a:latin typeface="Arial"/>
            </a:endParaRPr>
          </a:p>
        </p:txBody>
      </p:sp>
      <p:pic>
        <p:nvPicPr>
          <p:cNvPr id="4" name="Picture 3" descr="Screenshot of the first page of the Student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416D14E3-3957-685A-DE65-0DD8450761A2}"/>
              </a:ext>
            </a:extLst>
          </p:cNvPr>
          <p:cNvPicPr>
            <a:picLocks noChangeAspect="1"/>
          </p:cNvPicPr>
          <p:nvPr/>
        </p:nvPicPr>
        <p:blipFill>
          <a:blip r:embed="rId3"/>
          <a:stretch>
            <a:fillRect/>
          </a:stretch>
        </p:blipFill>
        <p:spPr>
          <a:xfrm>
            <a:off x="5364480" y="1714500"/>
            <a:ext cx="6347794" cy="395556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148</a:t>
            </a:fld>
            <a:endParaRPr lang="en-US"/>
          </a:p>
        </p:txBody>
      </p:sp>
    </p:spTree>
    <p:extLst>
      <p:ext uri="{BB962C8B-B14F-4D97-AF65-F5344CB8AC3E}">
        <p14:creationId xmlns:p14="http://schemas.microsoft.com/office/powerpoint/2010/main" val="32861126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618" y="1714920"/>
            <a:ext cx="4499982"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college grade level for the 2024–25 school year and if they will have their first bachelor’s degree. The student selects “College graduate, professional, or beyond (MBA, M.D., PH.D., etc.)" and that they will have their first bachelor’s degree. Because they have answered, “Yes,” the student is asked if they will be pursuing an initial teaching certification. The student selects “No.” </a:t>
            </a:r>
            <a:endParaRPr lang="en-US"/>
          </a:p>
        </p:txBody>
      </p:sp>
      <p:pic>
        <p:nvPicPr>
          <p:cNvPr id="3" name="Picture 2"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After selecting yes, the student is asked if they will be pursuing an initial teaching certificate at the elementary or secondary level. ">
            <a:extLst>
              <a:ext uri="{FF2B5EF4-FFF2-40B4-BE49-F238E27FC236}">
                <a16:creationId xmlns:a16="http://schemas.microsoft.com/office/drawing/2014/main" id="{C347D5D6-5FD5-234C-D149-104D6DCE0687}"/>
              </a:ext>
            </a:extLst>
          </p:cNvPr>
          <p:cNvPicPr>
            <a:picLocks noChangeAspect="1"/>
          </p:cNvPicPr>
          <p:nvPr/>
        </p:nvPicPr>
        <p:blipFill>
          <a:blip r:embed="rId3"/>
          <a:stretch>
            <a:fillRect/>
          </a:stretch>
        </p:blipFill>
        <p:spPr>
          <a:xfrm>
            <a:off x="5868710" y="1714921"/>
            <a:ext cx="5402839" cy="4457280"/>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149</a:t>
            </a:fld>
            <a:endParaRPr lang="en-US"/>
          </a:p>
        </p:txBody>
      </p:sp>
    </p:spTree>
    <p:extLst>
      <p:ext uri="{BB962C8B-B14F-4D97-AF65-F5344CB8AC3E}">
        <p14:creationId xmlns:p14="http://schemas.microsoft.com/office/powerpoint/2010/main" val="223855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0" y="1719626"/>
            <a:ext cx="4419121"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last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to expect once the FAFSA form is completed and submitted. On this page, the student can select "Start the FAFSA form" to begin. </a:t>
            </a: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15</a:t>
            </a:fld>
            <a:endParaRPr lang="en-US"/>
          </a:p>
        </p:txBody>
      </p:sp>
      <p:pic>
        <p:nvPicPr>
          <p:cNvPr id="12290" name="Picture 2"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58F09D29-F7F1-1E07-D243-2DFB8A15D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141" y="1719626"/>
            <a:ext cx="6260875" cy="37382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901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56516" y="1725970"/>
            <a:ext cx="4525083"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if any of the listed personal circumstances apply to them. The student selects the "None of these apply" option.</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student is asked to select all that apply.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6126560" y="1724999"/>
            <a:ext cx="4858685" cy="444720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150</a:t>
            </a:fld>
            <a:endParaRPr lang="en-US"/>
          </a:p>
        </p:txBody>
      </p:sp>
    </p:spTree>
    <p:extLst>
      <p:ext uri="{BB962C8B-B14F-4D97-AF65-F5344CB8AC3E}">
        <p14:creationId xmlns:p14="http://schemas.microsoft.com/office/powerpoint/2010/main" val="17618555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56517" y="1725970"/>
            <a:ext cx="398863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151</a:t>
            </a:fld>
            <a:endParaRPr lang="en-US"/>
          </a:p>
        </p:txBody>
      </p:sp>
      <p:pic>
        <p:nvPicPr>
          <p:cNvPr id="4" name="Picture 3" descr="Screenshot continuation of the Student Personal Circumstances section, which asks the student if they were homeless or self-supporting and at risk for homelessness on or after July 1, 2023.">
            <a:extLst>
              <a:ext uri="{FF2B5EF4-FFF2-40B4-BE49-F238E27FC236}">
                <a16:creationId xmlns:a16="http://schemas.microsoft.com/office/drawing/2014/main" id="{4B75DDF3-D061-45D9-48E4-9C9216CA40CF}"/>
              </a:ext>
            </a:extLst>
          </p:cNvPr>
          <p:cNvPicPr>
            <a:picLocks noChangeAspect="1"/>
          </p:cNvPicPr>
          <p:nvPr/>
        </p:nvPicPr>
        <p:blipFill>
          <a:blip r:embed="rId3"/>
          <a:stretch>
            <a:fillRect/>
          </a:stretch>
        </p:blipFill>
        <p:spPr>
          <a:xfrm>
            <a:off x="5231280" y="1725971"/>
            <a:ext cx="6591993" cy="2517418"/>
          </a:xfrm>
          <a:prstGeom prst="rect">
            <a:avLst/>
          </a:prstGeom>
          <a:ln>
            <a:solidFill>
              <a:schemeClr val="tx1"/>
            </a:solidFill>
          </a:ln>
        </p:spPr>
      </p:pic>
    </p:spTree>
    <p:extLst>
      <p:ext uri="{BB962C8B-B14F-4D97-AF65-F5344CB8AC3E}">
        <p14:creationId xmlns:p14="http://schemas.microsoft.com/office/powerpoint/2010/main" val="31240565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38176" y="60504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700" cap="none" spc="0">
                <a:latin typeface="Oswald"/>
              </a:rPr>
              <a:t>Married Student Dependency Status: Independent Student</a:t>
            </a:r>
            <a:endParaRPr kumimoji="0" lang="en-US" altLang="en-US" sz="37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0" y="1732929"/>
            <a:ext cx="4500699"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Based on the answers provided by the student, they are considered an independent student. The student is not required to provide information about their parents due to this status. Since they are married and did not file taxes jointly with their spouse, the spouse will be required to provide information to complete the FAFSA</a:t>
            </a:r>
            <a:r>
              <a:rPr lang="en-US" baseline="30000">
                <a:ea typeface="Calibri"/>
                <a:cs typeface="Calibri"/>
              </a:rPr>
              <a:t>®</a:t>
            </a:r>
            <a:r>
              <a:rPr lang="en-US">
                <a:ea typeface="Calibri"/>
                <a:cs typeface="Calibri"/>
              </a:rPr>
              <a:t> form. </a:t>
            </a:r>
            <a:endParaRPr lang="en-US"/>
          </a:p>
        </p:txBody>
      </p:sp>
      <p:pic>
        <p:nvPicPr>
          <p:cNvPr id="4" name="Picture 3" descr="Screenshot that informs the student that, based on their answers in the previous section, they are determined to be an independent student. Below that, the student is informed they will need to provide information about themselves and their spouse to determine how much financial aid they will be eligible to receive. ">
            <a:extLst>
              <a:ext uri="{FF2B5EF4-FFF2-40B4-BE49-F238E27FC236}">
                <a16:creationId xmlns:a16="http://schemas.microsoft.com/office/drawing/2014/main" id="{96163405-6847-CD6E-E4AD-F4067F2F010E}"/>
              </a:ext>
            </a:extLst>
          </p:cNvPr>
          <p:cNvPicPr>
            <a:picLocks noChangeAspect="1"/>
          </p:cNvPicPr>
          <p:nvPr/>
        </p:nvPicPr>
        <p:blipFill>
          <a:blip r:embed="rId3"/>
          <a:stretch>
            <a:fillRect/>
          </a:stretch>
        </p:blipFill>
        <p:spPr>
          <a:xfrm>
            <a:off x="5687375" y="1732930"/>
            <a:ext cx="5963119" cy="269619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152</a:t>
            </a:fld>
            <a:endParaRPr lang="en-US"/>
          </a:p>
        </p:txBody>
      </p:sp>
    </p:spTree>
    <p:extLst>
      <p:ext uri="{BB962C8B-B14F-4D97-AF65-F5344CB8AC3E}">
        <p14:creationId xmlns:p14="http://schemas.microsoft.com/office/powerpoint/2010/main" val="20647237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4001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Invite Spouse to Your FAFSA</a:t>
            </a:r>
            <a:r>
              <a:rPr lang="en-US" altLang="en-US" sz="4250" cap="none" spc="0" baseline="30000">
                <a:latin typeface="Oswald"/>
              </a:rPr>
              <a:t>®</a:t>
            </a:r>
            <a:r>
              <a:rPr lang="en-US" altLang="en-US" sz="4250" cap="none" spc="0">
                <a:latin typeface="Oswald"/>
              </a:rPr>
              <a:t> Form</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0C55035-1E35-3CE3-6E53-D8FD73615DBE}"/>
              </a:ext>
            </a:extLst>
          </p:cNvPr>
          <p:cNvSpPr txBox="1"/>
          <p:nvPr/>
        </p:nvSpPr>
        <p:spPr>
          <a:xfrm>
            <a:off x="701929" y="1719344"/>
            <a:ext cx="9661271"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to enter the personal information of their spouse in order to send them an invite to their FAFSA</a:t>
            </a:r>
            <a:r>
              <a:rPr lang="en-US" baseline="30000">
                <a:ea typeface="Calibri"/>
                <a:cs typeface="Calibri"/>
              </a:rPr>
              <a:t>®</a:t>
            </a:r>
            <a:r>
              <a:rPr lang="en-US">
                <a:ea typeface="Calibri"/>
                <a:cs typeface="Calibri"/>
              </a:rPr>
              <a:t> form.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153</a:t>
            </a:fld>
            <a:endParaRPr lang="en-US"/>
          </a:p>
        </p:txBody>
      </p:sp>
      <p:pic>
        <p:nvPicPr>
          <p:cNvPr id="4" name="Picture 3" descr="Screenshot continuation of the Personal Circumstances section, which instructs the student to invite their spouse to the FAFSA form to provide their information. The student is informed that their spouse’s information is required to receive federal student aid. There are text boxes to enter the for the student spouse.">
            <a:extLst>
              <a:ext uri="{FF2B5EF4-FFF2-40B4-BE49-F238E27FC236}">
                <a16:creationId xmlns:a16="http://schemas.microsoft.com/office/drawing/2014/main" id="{CBAE9A2F-333E-B2D3-3FA9-BA8D56D45094}"/>
              </a:ext>
            </a:extLst>
          </p:cNvPr>
          <p:cNvPicPr>
            <a:picLocks noChangeAspect="1"/>
          </p:cNvPicPr>
          <p:nvPr/>
        </p:nvPicPr>
        <p:blipFill>
          <a:blip r:embed="rId3"/>
          <a:stretch>
            <a:fillRect/>
          </a:stretch>
        </p:blipFill>
        <p:spPr>
          <a:xfrm>
            <a:off x="762000" y="2728087"/>
            <a:ext cx="5335439" cy="3589894"/>
          </a:xfrm>
          <a:prstGeom prst="rect">
            <a:avLst/>
          </a:prstGeom>
          <a:ln w="12700">
            <a:solidFill>
              <a:schemeClr val="tx1"/>
            </a:solidFill>
          </a:ln>
        </p:spPr>
      </p:pic>
      <p:pic>
        <p:nvPicPr>
          <p:cNvPr id="12" name="Picture 11" descr="Screenshot continuation of the Personal Circumstances section, which instructs the student to invite their spouse to the FAFSA form to provide their information. Text boxes request the student spouse’s date of birth, Social Security numbers, and email addresses. Below, there is a button for the student to “Send Invite.”">
            <a:extLst>
              <a:ext uri="{FF2B5EF4-FFF2-40B4-BE49-F238E27FC236}">
                <a16:creationId xmlns:a16="http://schemas.microsoft.com/office/drawing/2014/main" id="{6ABAA1B4-AD87-0D77-983E-F16B487B5EF6}"/>
              </a:ext>
            </a:extLst>
          </p:cNvPr>
          <p:cNvPicPr>
            <a:picLocks noChangeAspect="1"/>
          </p:cNvPicPr>
          <p:nvPr/>
        </p:nvPicPr>
        <p:blipFill>
          <a:blip r:embed="rId4"/>
          <a:stretch>
            <a:fillRect/>
          </a:stretch>
        </p:blipFill>
        <p:spPr>
          <a:xfrm>
            <a:off x="6246020" y="2736722"/>
            <a:ext cx="4691063" cy="3612905"/>
          </a:xfrm>
          <a:prstGeom prst="rect">
            <a:avLst/>
          </a:prstGeom>
          <a:ln w="12700">
            <a:solidFill>
              <a:schemeClr val="tx1"/>
            </a:solidFill>
          </a:ln>
        </p:spPr>
      </p:pic>
    </p:spTree>
    <p:extLst>
      <p:ext uri="{BB962C8B-B14F-4D97-AF65-F5344CB8AC3E}">
        <p14:creationId xmlns:p14="http://schemas.microsoft.com/office/powerpoint/2010/main" val="24934965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Married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72844" y="1731665"/>
            <a:ext cx="10659837"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pic>
        <p:nvPicPr>
          <p:cNvPr id="6" name="Picture 5"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0A1A97B4-5889-AC7F-2D65-4BADFEA48DF9}"/>
              </a:ext>
            </a:extLst>
          </p:cNvPr>
          <p:cNvPicPr>
            <a:picLocks noChangeAspect="1"/>
          </p:cNvPicPr>
          <p:nvPr/>
        </p:nvPicPr>
        <p:blipFill>
          <a:blip r:embed="rId3"/>
          <a:stretch>
            <a:fillRect/>
          </a:stretch>
        </p:blipFill>
        <p:spPr>
          <a:xfrm>
            <a:off x="890350" y="2458289"/>
            <a:ext cx="9725493" cy="339133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154</a:t>
            </a:fld>
            <a:endParaRPr lang="en-US"/>
          </a:p>
        </p:txBody>
      </p:sp>
    </p:spTree>
    <p:extLst>
      <p:ext uri="{BB962C8B-B14F-4D97-AF65-F5344CB8AC3E}">
        <p14:creationId xmlns:p14="http://schemas.microsoft.com/office/powerpoint/2010/main" val="38263911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2" y="1727806"/>
            <a:ext cx="42812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gender identity and if they are transgender. The student selects their response from the options for both questions. </a:t>
            </a:r>
            <a:endParaRPr lang="en-US"/>
          </a:p>
        </p:txBody>
      </p:sp>
      <p:pic>
        <p:nvPicPr>
          <p:cNvPr id="4"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B6A8813F-7BBD-DE8B-7509-E7C5F6A6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837" y="1727807"/>
            <a:ext cx="5003030" cy="444439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155</a:t>
            </a:fld>
            <a:endParaRPr lang="en-US"/>
          </a:p>
        </p:txBody>
      </p:sp>
    </p:spTree>
    <p:extLst>
      <p:ext uri="{BB962C8B-B14F-4D97-AF65-F5344CB8AC3E}">
        <p14:creationId xmlns:p14="http://schemas.microsoft.com/office/powerpoint/2010/main" val="24528551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705285" y="1718648"/>
            <a:ext cx="10803823"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They are also asked about their race. The student selects checkboxes to answer both questions. </a:t>
            </a:r>
            <a:endParaRPr lang="en-US">
              <a:latin typeface="Arial"/>
            </a:endParaRPr>
          </a:p>
        </p:txBody>
      </p:sp>
      <p:pic>
        <p:nvPicPr>
          <p:cNvPr id="6" name="Picture 5"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564703EB-8CCA-DA26-7498-6C2D5A783299}"/>
              </a:ext>
            </a:extLst>
          </p:cNvPr>
          <p:cNvPicPr>
            <a:picLocks noChangeAspect="1"/>
          </p:cNvPicPr>
          <p:nvPr/>
        </p:nvPicPr>
        <p:blipFill>
          <a:blip r:embed="rId3"/>
          <a:stretch>
            <a:fillRect/>
          </a:stretch>
        </p:blipFill>
        <p:spPr>
          <a:xfrm>
            <a:off x="784061" y="2771779"/>
            <a:ext cx="4246419" cy="3514492"/>
          </a:xfrm>
          <a:prstGeom prst="rect">
            <a:avLst/>
          </a:prstGeom>
          <a:ln>
            <a:solidFill>
              <a:schemeClr val="tx1"/>
            </a:solidFill>
          </a:ln>
        </p:spPr>
      </p:pic>
      <p:pic>
        <p:nvPicPr>
          <p:cNvPr id="7" name="Picture 6" descr="Screenshot continuation of the Student Demographics section, which asks the student to select their race: “White,” “Black or African American,” “American Indian or Alaska Native,” “Asian,” or “Native Hawaiian or other Pacific Islander.” A secondary drop-down of options is displayed after the student selects their response.">
            <a:extLst>
              <a:ext uri="{FF2B5EF4-FFF2-40B4-BE49-F238E27FC236}">
                <a16:creationId xmlns:a16="http://schemas.microsoft.com/office/drawing/2014/main" id="{2A03FEE2-3220-DD30-F8BD-C455D29D51E7}"/>
              </a:ext>
            </a:extLst>
          </p:cNvPr>
          <p:cNvPicPr>
            <a:picLocks noChangeAspect="1"/>
          </p:cNvPicPr>
          <p:nvPr/>
        </p:nvPicPr>
        <p:blipFill rotWithShape="1">
          <a:blip r:embed="rId4"/>
          <a:srcRect r="2174"/>
          <a:stretch/>
        </p:blipFill>
        <p:spPr>
          <a:xfrm>
            <a:off x="5200640" y="2776334"/>
            <a:ext cx="3278422" cy="3510169"/>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156</a:t>
            </a:fld>
            <a:endParaRPr lang="en-US"/>
          </a:p>
        </p:txBody>
      </p:sp>
    </p:spTree>
    <p:extLst>
      <p:ext uri="{BB962C8B-B14F-4D97-AF65-F5344CB8AC3E}">
        <p14:creationId xmlns:p14="http://schemas.microsoft.com/office/powerpoint/2010/main" val="39888471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705285" y="1725970"/>
            <a:ext cx="420809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3" name="Picture 2" descr="Screenshot continuation of the Student Demographics section, which asks the student to select their citizenship status from the option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093948" y="1725970"/>
            <a:ext cx="6435443" cy="303985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157</a:t>
            </a:fld>
            <a:endParaRPr lang="en-US"/>
          </a:p>
        </p:txBody>
      </p:sp>
    </p:spTree>
    <p:extLst>
      <p:ext uri="{BB962C8B-B14F-4D97-AF65-F5344CB8AC3E}">
        <p14:creationId xmlns:p14="http://schemas.microsoft.com/office/powerpoint/2010/main" val="19045414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0901" y="1731583"/>
            <a:ext cx="418370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"No" option. </a:t>
            </a:r>
            <a:endParaRPr lang="en-US">
              <a:latin typeface="Arial"/>
            </a:endParaRPr>
          </a:p>
        </p:txBody>
      </p:sp>
      <p:pic>
        <p:nvPicPr>
          <p:cNvPr id="3" name="Picture 2" descr="Screenshot continuation of the Student Demographics section, which asks the student if either of their parents attended college.">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369051" y="1731583"/>
            <a:ext cx="6359387" cy="288067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158</a:t>
            </a:fld>
            <a:endParaRPr lang="en-US"/>
          </a:p>
        </p:txBody>
      </p:sp>
    </p:spTree>
    <p:extLst>
      <p:ext uri="{BB962C8B-B14F-4D97-AF65-F5344CB8AC3E}">
        <p14:creationId xmlns:p14="http://schemas.microsoft.com/office/powerpoint/2010/main" val="38254288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Student’s Parent Killed in Line of Duty</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417151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Since the student is under the age of 33, they are asked if their parent was killed in the line of duty. The student selects the "No" option. </a:t>
            </a:r>
            <a:endParaRPr lang="en-US">
              <a:latin typeface="Arial"/>
            </a:endParaRPr>
          </a:p>
        </p:txBody>
      </p:sp>
      <p:pic>
        <p:nvPicPr>
          <p:cNvPr id="3" name="Picture 2" descr="Screenshot continuation of the Student Demographics section, which asks the student if their parent or guardian was killed in the line of duty.">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023104" y="1735435"/>
            <a:ext cx="6558398" cy="302419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159</a:t>
            </a:fld>
            <a:endParaRPr lang="en-US"/>
          </a:p>
        </p:txBody>
      </p:sp>
    </p:spTree>
    <p:extLst>
      <p:ext uri="{BB962C8B-B14F-4D97-AF65-F5344CB8AC3E}">
        <p14:creationId xmlns:p14="http://schemas.microsoft.com/office/powerpoint/2010/main" val="1259320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609623" cy="336496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student section. The student can verify that their personal information is correct. To update any of the personal information, the student must access their Account Settings on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to verify. ">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597652" y="1720623"/>
            <a:ext cx="6152951" cy="301012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a:t>
            </a:fld>
            <a:endParaRPr lang="en-US"/>
          </a:p>
        </p:txBody>
      </p:sp>
    </p:spTree>
    <p:extLst>
      <p:ext uri="{BB962C8B-B14F-4D97-AF65-F5344CB8AC3E}">
        <p14:creationId xmlns:p14="http://schemas.microsoft.com/office/powerpoint/2010/main" val="24039614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High School Completion Status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0900" y="1714500"/>
            <a:ext cx="4293435"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2024–25 school year. The student selects the "High school diploma" option. </a:t>
            </a:r>
            <a:endParaRPr lang="en-US">
              <a:latin typeface="Arial"/>
            </a:endParaRPr>
          </a:p>
        </p:txBody>
      </p:sp>
      <p:pic>
        <p:nvPicPr>
          <p:cNvPr id="4" name="Picture 3"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72D57908-8416-14E5-35FE-26D6310839C4}"/>
              </a:ext>
            </a:extLst>
          </p:cNvPr>
          <p:cNvPicPr>
            <a:picLocks noChangeAspect="1"/>
          </p:cNvPicPr>
          <p:nvPr/>
        </p:nvPicPr>
        <p:blipFill>
          <a:blip r:embed="rId3"/>
          <a:stretch>
            <a:fillRect/>
          </a:stretch>
        </p:blipFill>
        <p:spPr>
          <a:xfrm>
            <a:off x="5134295" y="1714500"/>
            <a:ext cx="6641657" cy="395763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160</a:t>
            </a:fld>
            <a:endParaRPr lang="en-US"/>
          </a:p>
        </p:txBody>
      </p:sp>
    </p:spTree>
    <p:extLst>
      <p:ext uri="{BB962C8B-B14F-4D97-AF65-F5344CB8AC3E}">
        <p14:creationId xmlns:p14="http://schemas.microsoft.com/office/powerpoint/2010/main" val="2088707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901" y="1722167"/>
            <a:ext cx="11363132"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8" name="Picture 7" descr="Screenshot of the first page of the high school selection section. There are text boxes for the student to search for their high school by selecting the location and entering the name of the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62000" y="2999231"/>
            <a:ext cx="5434564" cy="3152285"/>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397370" y="2997695"/>
            <a:ext cx="4799248" cy="315753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161</a:t>
            </a:fld>
            <a:endParaRPr lang="en-US"/>
          </a:p>
        </p:txBody>
      </p:sp>
    </p:spTree>
    <p:extLst>
      <p:ext uri="{BB962C8B-B14F-4D97-AF65-F5344CB8AC3E}">
        <p14:creationId xmlns:p14="http://schemas.microsoft.com/office/powerpoint/2010/main" val="33667113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325"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32929"/>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00699" y="1725595"/>
            <a:ext cx="6129061" cy="334128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162</a:t>
            </a:fld>
            <a:endParaRPr lang="en-US"/>
          </a:p>
        </p:txBody>
      </p:sp>
    </p:spTree>
    <p:extLst>
      <p:ext uri="{BB962C8B-B14F-4D97-AF65-F5344CB8AC3E}">
        <p14:creationId xmlns:p14="http://schemas.microsoft.com/office/powerpoint/2010/main" val="7057432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Married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1981" y="1714500"/>
            <a:ext cx="436492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student that the next series of pages will help schools determine their ability to pay for college without financial aid.">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365169" y="1734943"/>
            <a:ext cx="6368545" cy="224060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163</a:t>
            </a:fld>
            <a:endParaRPr lang="en-US"/>
          </a:p>
        </p:txBody>
      </p:sp>
    </p:spTree>
    <p:extLst>
      <p:ext uri="{BB962C8B-B14F-4D97-AF65-F5344CB8AC3E}">
        <p14:creationId xmlns:p14="http://schemas.microsoft.com/office/powerpoint/2010/main" val="18120814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Federal Benefits Received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761256" y="1714500"/>
            <a:ext cx="4004708" cy="1702967"/>
          </a:xfrm>
          <a:prstGeom prst="rect">
            <a:avLst/>
          </a:prstGeom>
          <a:noFill/>
        </p:spPr>
        <p:txBody>
          <a:bodyPr wrap="square" rtlCol="0">
            <a:spAutoFit/>
          </a:bodyPr>
          <a:lstStyle/>
          <a:p>
            <a:pPr>
              <a:lnSpc>
                <a:spcPct val="150000"/>
              </a:lnSpc>
            </a:pPr>
            <a:r>
              <a:rPr lang="en-US"/>
              <a:t>This page asks the student if they or anyone in their family has received federal benefits. The student selects "None of these apply."</a:t>
            </a:r>
          </a:p>
        </p:txBody>
      </p:sp>
      <p:pic>
        <p:nvPicPr>
          <p:cNvPr id="4098" name="Picture 2" descr="Screenshot continuation of the Student Financials section, which asks the student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D364CE4-CB17-4388-CF15-8A5052B5C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650" y="1714500"/>
            <a:ext cx="4469537" cy="447471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164</a:t>
            </a:fld>
            <a:endParaRPr lang="en-US"/>
          </a:p>
        </p:txBody>
      </p:sp>
    </p:spTree>
    <p:extLst>
      <p:ext uri="{BB962C8B-B14F-4D97-AF65-F5344CB8AC3E}">
        <p14:creationId xmlns:p14="http://schemas.microsoft.com/office/powerpoint/2010/main" val="16815145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78126" y="1725805"/>
            <a:ext cx="3949292" cy="2118465"/>
          </a:xfrm>
          <a:prstGeom prst="rect">
            <a:avLst/>
          </a:prstGeom>
          <a:noFill/>
        </p:spPr>
        <p:txBody>
          <a:bodyPr wrap="square" rtlCol="0">
            <a:spAutoFit/>
          </a:bodyPr>
          <a:lstStyle/>
          <a:p>
            <a:pPr>
              <a:lnSpc>
                <a:spcPct val="150000"/>
              </a:lnSpc>
            </a:pPr>
            <a:r>
              <a:rPr lang="en-US"/>
              <a:t>This page asks the student if their family size has changed since filing their 2022 tax return. The student selects the “No” option.  </a:t>
            </a:r>
          </a:p>
          <a:p>
            <a:pPr>
              <a:lnSpc>
                <a:spcPct val="150000"/>
              </a:lnSpc>
            </a:pP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165</a:t>
            </a:fld>
            <a:endParaRPr lang="en-US"/>
          </a:p>
        </p:txBody>
      </p:sp>
      <p:pic>
        <p:nvPicPr>
          <p:cNvPr id="5122" name="Picture 2" descr="Screenshot continuation of the Student Financials section, which asks the student if their family size has changed from the number of individuals claimed on their 2022 tax return. ">
            <a:extLst>
              <a:ext uri="{FF2B5EF4-FFF2-40B4-BE49-F238E27FC236}">
                <a16:creationId xmlns:a16="http://schemas.microsoft.com/office/drawing/2014/main" id="{50FDC6D1-9405-1D85-DD7B-BD6E93351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31283"/>
            <a:ext cx="6677946" cy="322877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789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78127" y="1711950"/>
            <a:ext cx="4503473" cy="2118465"/>
          </a:xfrm>
          <a:prstGeom prst="rect">
            <a:avLst/>
          </a:prstGeom>
          <a:noFill/>
        </p:spPr>
        <p:txBody>
          <a:bodyPr wrap="square" rtlCol="0">
            <a:spAutoFit/>
          </a:bodyPr>
          <a:lstStyle/>
          <a:p>
            <a:pPr>
              <a:lnSpc>
                <a:spcPct val="150000"/>
              </a:lnSpc>
            </a:pPr>
            <a:r>
              <a:rPr lang="en-US"/>
              <a:t>This page asks the student how many people in the family will be in college between July 1, 2024, and June 30, 2025. The student enters a response into the entry field.</a:t>
            </a:r>
          </a:p>
        </p:txBody>
      </p:sp>
      <p:sp>
        <p:nvSpPr>
          <p:cNvPr id="5" name="Slide Number Placeholder 4"/>
          <p:cNvSpPr>
            <a:spLocks noGrp="1"/>
          </p:cNvSpPr>
          <p:nvPr>
            <p:ph type="sldNum" sz="quarter" idx="4"/>
          </p:nvPr>
        </p:nvSpPr>
        <p:spPr/>
        <p:txBody>
          <a:bodyPr/>
          <a:lstStyle/>
          <a:p>
            <a:fld id="{234755BD-B4AC-9044-BCE4-27904766F8BB}" type="slidenum">
              <a:rPr lang="en-US" smtClean="0"/>
              <a:pPr/>
              <a:t>166</a:t>
            </a:fld>
            <a:endParaRPr lang="en-US"/>
          </a:p>
        </p:txBody>
      </p:sp>
      <p:pic>
        <p:nvPicPr>
          <p:cNvPr id="6146" name="Picture 2" descr="Screenshot continuation of the Student Financials section, which asks the student to enter the number of people in their family, including themselves, that will be in college between July 1, 2024, and June 30, 2025. ">
            <a:extLst>
              <a:ext uri="{FF2B5EF4-FFF2-40B4-BE49-F238E27FC236}">
                <a16:creationId xmlns:a16="http://schemas.microsoft.com/office/drawing/2014/main" id="{33775300-D3F6-13C3-CCBB-FF793F2CE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737364"/>
            <a:ext cx="6143625" cy="27305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6604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981" y="1732492"/>
            <a:ext cx="4021666"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their 2022 tax return. The student enters a response in each entry field.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167</a:t>
            </a:fld>
            <a:endParaRPr lang="en-US"/>
          </a:p>
        </p:txBody>
      </p:sp>
      <p:pic>
        <p:nvPicPr>
          <p:cNvPr id="4" name="Picture 3" descr="Screenshot continuation of the Student Financials section. Text boxes prompt the student to enter the dollar amount of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DEB1AA10-4DC4-BEA7-EF18-41968C8F816B}"/>
              </a:ext>
            </a:extLst>
          </p:cNvPr>
          <p:cNvPicPr>
            <a:picLocks noChangeAspect="1"/>
          </p:cNvPicPr>
          <p:nvPr/>
        </p:nvPicPr>
        <p:blipFill>
          <a:blip r:embed="rId3"/>
          <a:stretch>
            <a:fillRect/>
          </a:stretch>
        </p:blipFill>
        <p:spPr>
          <a:xfrm>
            <a:off x="5324480" y="1732492"/>
            <a:ext cx="6434138" cy="3881733"/>
          </a:xfrm>
          <a:prstGeom prst="rect">
            <a:avLst/>
          </a:prstGeom>
          <a:ln>
            <a:solidFill>
              <a:schemeClr val="tx1"/>
            </a:solidFill>
          </a:ln>
        </p:spPr>
      </p:pic>
    </p:spTree>
    <p:extLst>
      <p:ext uri="{BB962C8B-B14F-4D97-AF65-F5344CB8AC3E}">
        <p14:creationId xmlns:p14="http://schemas.microsoft.com/office/powerpoint/2010/main" val="346437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64272" y="1725970"/>
            <a:ext cx="412940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and their spouse’s assets. The student enters a response in each entry field.  </a:t>
            </a:r>
            <a:endParaRPr lang="en-US">
              <a:latin typeface="Arial"/>
            </a:endParaRPr>
          </a:p>
        </p:txBody>
      </p:sp>
      <p:pic>
        <p:nvPicPr>
          <p:cNvPr id="4" name="Picture 3" descr="Screenshot continuation of the Student Financials section, which asks the student to enter their assets. Text boxes prompt the student to enter the dollar amount for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499511" y="1725970"/>
            <a:ext cx="6100754" cy="445605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168</a:t>
            </a:fld>
            <a:endParaRPr lang="en-US"/>
          </a:p>
        </p:txBody>
      </p:sp>
    </p:spTree>
    <p:extLst>
      <p:ext uri="{BB962C8B-B14F-4D97-AF65-F5344CB8AC3E}">
        <p14:creationId xmlns:p14="http://schemas.microsoft.com/office/powerpoint/2010/main" val="8883744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Married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64273" y="1714500"/>
            <a:ext cx="4143254"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ea typeface="Calibri"/>
                <a:cs typeface="Calibri"/>
              </a:rPr>
              <a:t>This is the first page in the Select Colleges section, which is the final part of the FAFSA</a:t>
            </a:r>
            <a:r>
              <a:rPr lang="en-US" baseline="30000"/>
              <a:t>®</a:t>
            </a:r>
            <a:r>
              <a:rPr lang="en-US">
                <a:ea typeface="Calibri"/>
                <a:cs typeface="Calibri"/>
              </a:rPr>
              <a:t> form’s student section to require information. It provides an overview of the section. </a:t>
            </a:r>
            <a:endParaRPr lang="en-US"/>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181600" y="1734247"/>
            <a:ext cx="6562388" cy="226971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169</a:t>
            </a:fld>
            <a:endParaRPr lang="en-US"/>
          </a:p>
        </p:txBody>
      </p:sp>
    </p:spTree>
    <p:extLst>
      <p:ext uri="{BB962C8B-B14F-4D97-AF65-F5344CB8AC3E}">
        <p14:creationId xmlns:p14="http://schemas.microsoft.com/office/powerpoint/2010/main" val="403218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3" y="580774"/>
            <a:ext cx="11729837" cy="11337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Identity Information (Continued)</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615235" y="1714500"/>
            <a:ext cx="6971084"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a:t>
            </a:fld>
            <a:endParaRPr lang="en-US"/>
          </a:p>
        </p:txBody>
      </p:sp>
    </p:spTree>
    <p:extLst>
      <p:ext uri="{BB962C8B-B14F-4D97-AF65-F5344CB8AC3E}">
        <p14:creationId xmlns:p14="http://schemas.microsoft.com/office/powerpoint/2010/main" val="24754766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3211" y="1716314"/>
            <a:ext cx="4342189"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to search for the colleges and/or career schools they would like to receive their FAFSA</a:t>
            </a:r>
            <a:r>
              <a:rPr lang="en-US" baseline="30000"/>
              <a:t>®</a:t>
            </a:r>
            <a:r>
              <a:rPr lang="en-US">
                <a:ea typeface="Calibri"/>
                <a:cs typeface="Calibri"/>
              </a:rPr>
              <a:t> information. The student searches for a school by entering a state, city, and/or school name. After selecting "Search," they select the correct school from the search results. Students can select to send their FAFSA information to a maximum of 20 schools. </a:t>
            </a:r>
            <a:endParaRPr lang="en-US"/>
          </a:p>
        </p:txBody>
      </p:sp>
      <p:pic>
        <p:nvPicPr>
          <p:cNvPr id="4" name="Picture 6" descr="Screenshot continuation of the Select Colleges section. The student is instructed to enter the state, city, and name of a school in the text boxes and then select the “Search” button. ">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056912" y="1736972"/>
            <a:ext cx="3962400" cy="2896792"/>
          </a:xfrm>
          <a:prstGeom prst="rect">
            <a:avLst/>
          </a:prstGeom>
          <a:ln w="12700">
            <a:solidFill>
              <a:schemeClr val="tx1"/>
            </a:solidFill>
          </a:ln>
        </p:spPr>
      </p:pic>
      <p:pic>
        <p:nvPicPr>
          <p:cNvPr id="7" name="Picture 7" descr="Screenshot continuation of the Select Colleges section. Five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4"/>
          <a:stretch>
            <a:fillRect/>
          </a:stretch>
        </p:blipFill>
        <p:spPr>
          <a:xfrm>
            <a:off x="9163954" y="1736973"/>
            <a:ext cx="2783686" cy="289679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170</a:t>
            </a:fld>
            <a:endParaRPr lang="en-US"/>
          </a:p>
        </p:txBody>
      </p:sp>
    </p:spTree>
    <p:extLst>
      <p:ext uri="{BB962C8B-B14F-4D97-AF65-F5344CB8AC3E}">
        <p14:creationId xmlns:p14="http://schemas.microsoft.com/office/powerpoint/2010/main" val="21149027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824" y="1716374"/>
            <a:ext cx="5020622"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can view which colleges and/or career schools they have selected. If the student has not selected 20 schools, they have the option to search and select more schools, and for students in some states, they have the option to change the position of their selected schools. When the student selects "Continue," they will have completed entering the required student information for their section and can proceed to review and sign their form.</a:t>
            </a:r>
            <a:endParaRPr lang="en-US">
              <a:latin typeface="Arial"/>
            </a:endParaRPr>
          </a:p>
        </p:txBody>
      </p:sp>
      <p:pic>
        <p:nvPicPr>
          <p:cNvPr id="10" name="Picture 9" descr="Screenshot continuation of the Select Colleges section. A list of the schools entered by the student is displayed. The student can select “Remove” or “View Info” hyperlinks for each school.">
            <a:extLst>
              <a:ext uri="{FF2B5EF4-FFF2-40B4-BE49-F238E27FC236}">
                <a16:creationId xmlns:a16="http://schemas.microsoft.com/office/drawing/2014/main" id="{3608944A-6B92-E167-3323-19F6C8304DBF}"/>
              </a:ext>
            </a:extLst>
          </p:cNvPr>
          <p:cNvPicPr>
            <a:picLocks noChangeAspect="1"/>
          </p:cNvPicPr>
          <p:nvPr/>
        </p:nvPicPr>
        <p:blipFill>
          <a:blip r:embed="rId3"/>
          <a:stretch>
            <a:fillRect/>
          </a:stretch>
        </p:blipFill>
        <p:spPr>
          <a:xfrm>
            <a:off x="6460523" y="1698878"/>
            <a:ext cx="4188672" cy="2830465"/>
          </a:xfrm>
          <a:prstGeom prst="rect">
            <a:avLst/>
          </a:prstGeom>
          <a:ln w="12700">
            <a:solidFill>
              <a:schemeClr val="tx1"/>
            </a:solidFill>
          </a:ln>
        </p:spPr>
      </p:pic>
      <p:pic>
        <p:nvPicPr>
          <p:cNvPr id="12" name="Picture 11" descr="Screenshot continuation of the Select Colleges section. Below the tenth school listed, the student can select “Next” to see more schools they’ve selected. After verifying the schools, the student can select “Continue.”">
            <a:extLst>
              <a:ext uri="{FF2B5EF4-FFF2-40B4-BE49-F238E27FC236}">
                <a16:creationId xmlns:a16="http://schemas.microsoft.com/office/drawing/2014/main" id="{F869490D-260D-147E-C1AB-8B29E2C66FFB}"/>
              </a:ext>
            </a:extLst>
          </p:cNvPr>
          <p:cNvPicPr>
            <a:picLocks noChangeAspect="1"/>
          </p:cNvPicPr>
          <p:nvPr/>
        </p:nvPicPr>
        <p:blipFill>
          <a:blip r:embed="rId4"/>
          <a:stretch>
            <a:fillRect/>
          </a:stretch>
        </p:blipFill>
        <p:spPr>
          <a:xfrm>
            <a:off x="6487555" y="4679334"/>
            <a:ext cx="4161639" cy="182852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171</a:t>
            </a:fld>
            <a:endParaRPr lang="en-US"/>
          </a:p>
        </p:txBody>
      </p:sp>
    </p:spTree>
    <p:extLst>
      <p:ext uri="{BB962C8B-B14F-4D97-AF65-F5344CB8AC3E}">
        <p14:creationId xmlns:p14="http://schemas.microsoft.com/office/powerpoint/2010/main" val="15215474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1" y="5551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78126" y="1724255"/>
            <a:ext cx="4922574" cy="4195957"/>
          </a:xfrm>
          <a:prstGeom prst="rect">
            <a:avLst/>
          </a:prstGeom>
          <a:noFill/>
        </p:spPr>
        <p:txBody>
          <a:bodyPr wrap="square" rtlCol="0">
            <a:spAutoFit/>
          </a:bodyPr>
          <a:lstStyle/>
          <a:p>
            <a:pPr>
              <a:lnSpc>
                <a:spcPct val="150000"/>
              </a:lnSpc>
            </a:pPr>
            <a:r>
              <a:rPr lang="en-US"/>
              <a:t>The review page displays the responses that the student has provided in the FAFSA</a:t>
            </a:r>
            <a:r>
              <a:rPr lang="en-US" baseline="30000"/>
              <a:t>®</a:t>
            </a:r>
            <a:r>
              <a:rPr lang="en-US"/>
              <a:t> form. The student</a:t>
            </a:r>
            <a:r>
              <a:rPr lang="en-US">
                <a:ea typeface="Calibri"/>
                <a:cs typeface="Calibri"/>
              </a:rPr>
              <a:t> can view all their responses by selecting "Expand All" or expand each section individually. To edit a response, the student can select the question’s hyperlink and will be taken to the corresponding page. Additionally, since the student invited their spouse into the form, they see the spouse contributor section and the status of their spouse’s invite. </a:t>
            </a:r>
            <a:endParaRPr lang="en-US"/>
          </a:p>
        </p:txBody>
      </p:sp>
      <p:pic>
        <p:nvPicPr>
          <p:cNvPr id="3" name="Picture 2" descr="Screenshot of the review page. Each of the four previous sections are listed, which the student can expand and collapse to review and verify the information they’ve provided.">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934909" y="1724068"/>
            <a:ext cx="5551810" cy="422521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172</a:t>
            </a:fld>
            <a:endParaRPr lang="en-US"/>
          </a:p>
        </p:txBody>
      </p:sp>
    </p:spTree>
    <p:extLst>
      <p:ext uri="{BB962C8B-B14F-4D97-AF65-F5344CB8AC3E}">
        <p14:creationId xmlns:p14="http://schemas.microsoft.com/office/powerpoint/2010/main" val="33925516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78126" y="1723815"/>
            <a:ext cx="4503474"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On this page, the student acknowledges the terms and conditions of the FAFSA</a:t>
            </a:r>
            <a:r>
              <a:rPr lang="en-US" baseline="30000"/>
              <a:t>®</a:t>
            </a:r>
            <a:r>
              <a:rPr lang="en-US">
                <a:ea typeface="Calibri"/>
                <a:cs typeface="Calibri"/>
              </a:rPr>
              <a:t> form and signs their section. After agreeing and signing, the student is able to submit their section of the FAFSA form. Since the student spouse information has not been provided, the FAFSA form is not considered complete and can’t be processed yet. </a:t>
            </a:r>
            <a:endParaRPr lang="en-US"/>
          </a:p>
        </p:txBody>
      </p:sp>
      <p:pic>
        <p:nvPicPr>
          <p:cNvPr id="3" name="Picture 2" descr="Screenshot of the signature page. The student is instructed to review the terms and conditions they will be agreeing to by signing the FAFSA form.">
            <a:extLst>
              <a:ext uri="{FF2B5EF4-FFF2-40B4-BE49-F238E27FC236}">
                <a16:creationId xmlns:a16="http://schemas.microsoft.com/office/drawing/2014/main" id="{14D3A933-4390-317A-F32B-5E0C0F0CB02A}"/>
              </a:ext>
            </a:extLst>
          </p:cNvPr>
          <p:cNvPicPr>
            <a:picLocks noChangeAspect="1"/>
          </p:cNvPicPr>
          <p:nvPr/>
        </p:nvPicPr>
        <p:blipFill>
          <a:blip r:embed="rId3"/>
          <a:stretch>
            <a:fillRect/>
          </a:stretch>
        </p:blipFill>
        <p:spPr>
          <a:xfrm>
            <a:off x="5600700" y="1731721"/>
            <a:ext cx="5967004" cy="412444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173</a:t>
            </a:fld>
            <a:endParaRPr lang="en-US"/>
          </a:p>
        </p:txBody>
      </p:sp>
    </p:spTree>
    <p:extLst>
      <p:ext uri="{BB962C8B-B14F-4D97-AF65-F5344CB8AC3E}">
        <p14:creationId xmlns:p14="http://schemas.microsoft.com/office/powerpoint/2010/main" val="7633779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Signature (Continued)</a:t>
            </a:r>
            <a:endParaRPr lang="en-US" altLang="en-US" sz="4267" b="1" i="0" u="none" strike="noStrike" kern="1200" cap="none" spc="0" normalizeH="0" baseline="0" noProof="0">
              <a:ln>
                <a:noFill/>
              </a:ln>
              <a:effectLst/>
              <a:uLnTx/>
              <a:uFillTx/>
              <a:latin typeface="Oswald"/>
            </a:endParaRPr>
          </a:p>
        </p:txBody>
      </p:sp>
      <p:pic>
        <p:nvPicPr>
          <p:cNvPr id="8" name="Picture 7" descr="Screenshot continuation of the signature page, which lists the remaining terms and conditions the student agrees to by signing the FAFSA form. A checkbox indicates the student agrees to the terms, and there’s a button for the student to “Sign” the FAFSA form.">
            <a:extLst>
              <a:ext uri="{FF2B5EF4-FFF2-40B4-BE49-F238E27FC236}">
                <a16:creationId xmlns:a16="http://schemas.microsoft.com/office/drawing/2014/main" id="{6BBECEAF-F1A7-D268-6075-67046C6A1867}"/>
              </a:ext>
            </a:extLst>
          </p:cNvPr>
          <p:cNvPicPr>
            <a:picLocks noChangeAspect="1"/>
          </p:cNvPicPr>
          <p:nvPr/>
        </p:nvPicPr>
        <p:blipFill>
          <a:blip r:embed="rId3"/>
          <a:stretch>
            <a:fillRect/>
          </a:stretch>
        </p:blipFill>
        <p:spPr>
          <a:xfrm>
            <a:off x="3034139" y="1726109"/>
            <a:ext cx="5173333" cy="444609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174</a:t>
            </a:fld>
            <a:endParaRPr lang="en-US"/>
          </a:p>
        </p:txBody>
      </p:sp>
    </p:spTree>
    <p:extLst>
      <p:ext uri="{BB962C8B-B14F-4D97-AF65-F5344CB8AC3E}">
        <p14:creationId xmlns:p14="http://schemas.microsoft.com/office/powerpoint/2010/main" val="38326352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2"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4271" y="1720508"/>
            <a:ext cx="4936429"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Upon signing the student section, the student is presented the student section complete page. This page displays information for the student about next steps, including tracking their FAFSA</a:t>
            </a:r>
            <a:r>
              <a:rPr lang="en-US" baseline="30000"/>
              <a:t>®</a:t>
            </a:r>
            <a:r>
              <a:rPr lang="en-US">
                <a:cs typeface="Calibri"/>
              </a:rPr>
              <a:t> form. The student is reminded that their form is not completed and can’t be submitted until their spouse completes the contributor section of the form and signs it. Next, in this scenario, the student’s invited spouse will enter the FAFSA form and complete the spousal section. </a:t>
            </a:r>
            <a:endParaRPr lang="en-US"/>
          </a:p>
        </p:txBody>
      </p:sp>
      <p:pic>
        <p:nvPicPr>
          <p:cNvPr id="4" name="Picture 3" descr="Screenshot of the student completion page, informing the student they have completed the student section successfully. The student is reminded that the FAFSA form cannot be processed until their spouse completes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29F55C23-E42A-53FF-E823-5ADD97AF1230}"/>
              </a:ext>
            </a:extLst>
          </p:cNvPr>
          <p:cNvPicPr>
            <a:picLocks noChangeAspect="1"/>
          </p:cNvPicPr>
          <p:nvPr/>
        </p:nvPicPr>
        <p:blipFill>
          <a:blip r:embed="rId3"/>
          <a:stretch>
            <a:fillRect/>
          </a:stretch>
        </p:blipFill>
        <p:spPr>
          <a:xfrm>
            <a:off x="5600700" y="1730959"/>
            <a:ext cx="6154939" cy="4155487"/>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175</a:t>
            </a:fld>
            <a:endParaRPr lang="en-US"/>
          </a:p>
        </p:txBody>
      </p:sp>
    </p:spTree>
    <p:extLst>
      <p:ext uri="{BB962C8B-B14F-4D97-AF65-F5344CB8AC3E}">
        <p14:creationId xmlns:p14="http://schemas.microsoft.com/office/powerpoint/2010/main" val="23839263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8281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Section Complete (Continued)</a:t>
            </a:r>
            <a:endParaRPr lang="en-US" altLang="en-US" sz="4000" b="1" i="0" u="none" strike="noStrike" kern="1200" cap="none" spc="0" normalizeH="0" baseline="0" noProof="0">
              <a:ln>
                <a:noFill/>
              </a:ln>
              <a:effectLst/>
              <a:uLnTx/>
              <a:uFillTx/>
              <a:latin typeface="Oswald"/>
            </a:endParaRPr>
          </a:p>
        </p:txBody>
      </p:sp>
      <p:pic>
        <p:nvPicPr>
          <p:cNvPr id="7" name="Picture 6"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a:extLst>
              <a:ext uri="{FF2B5EF4-FFF2-40B4-BE49-F238E27FC236}">
                <a16:creationId xmlns:a16="http://schemas.microsoft.com/office/drawing/2014/main" id="{CB6476F1-695D-5347-4102-CEE29EDA52E3}"/>
              </a:ext>
            </a:extLst>
          </p:cNvPr>
          <p:cNvPicPr>
            <a:picLocks noChangeAspect="1"/>
          </p:cNvPicPr>
          <p:nvPr/>
        </p:nvPicPr>
        <p:blipFill>
          <a:blip r:embed="rId3"/>
          <a:stretch>
            <a:fillRect/>
          </a:stretch>
        </p:blipFill>
        <p:spPr>
          <a:xfrm>
            <a:off x="3363709" y="1714501"/>
            <a:ext cx="4488488" cy="470058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176</a:t>
            </a:fld>
            <a:endParaRPr lang="en-US"/>
          </a:p>
        </p:txBody>
      </p:sp>
    </p:spTree>
    <p:extLst>
      <p:ext uri="{BB962C8B-B14F-4D97-AF65-F5344CB8AC3E}">
        <p14:creationId xmlns:p14="http://schemas.microsoft.com/office/powerpoint/2010/main" val="24022939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20"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Email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84365" y="1725318"/>
            <a:ext cx="449723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This is NOT a view within </a:t>
            </a:r>
            <a:r>
              <a:rPr lang="en-US" err="1">
                <a:cs typeface="Calibri"/>
              </a:rPr>
              <a:t>StudentAid.gov</a:t>
            </a:r>
            <a:r>
              <a:rPr lang="en-US">
                <a:cs typeface="Calibri"/>
              </a:rPr>
              <a:t> nor the FAFSA</a:t>
            </a:r>
            <a:r>
              <a:rPr lang="en-US" baseline="30000"/>
              <a:t>®</a:t>
            </a:r>
            <a:r>
              <a:rPr lang="en-US">
                <a:cs typeface="Calibri"/>
              </a:rPr>
              <a:t> form. This view demonstrates a student spouse opening the FAFSA invitation from their email. The student spouse selects "Log In" and is taken to </a:t>
            </a:r>
            <a:r>
              <a:rPr lang="en-US" err="1">
                <a:cs typeface="Calibri"/>
              </a:rPr>
              <a:t>StudentAid.gov</a:t>
            </a:r>
            <a:r>
              <a:rPr lang="en-US">
                <a:cs typeface="Calibri"/>
              </a:rPr>
              <a:t>. </a:t>
            </a:r>
            <a:endParaRPr lang="en-US"/>
          </a:p>
        </p:txBody>
      </p:sp>
      <p:pic>
        <p:nvPicPr>
          <p:cNvPr id="4" name="Picture 3" descr="Screenshot of the email request sent to the student spouse listed on the FAFSA form. The student’s name is included in the email headline. The email text reminds the student spouse  of the importance of completing their information, but that completing their section of the FAFSA form does not make them financially responsible. Additional text informs the student spouse  that they will need an account username and password (FSA ID) to log in and complete this request. Below that, there is a button the spouse can select to “Log In.”">
            <a:extLst>
              <a:ext uri="{FF2B5EF4-FFF2-40B4-BE49-F238E27FC236}">
                <a16:creationId xmlns:a16="http://schemas.microsoft.com/office/drawing/2014/main" id="{9E3AF5FC-BBC8-A6D4-618D-87405AF72725}"/>
              </a:ext>
            </a:extLst>
          </p:cNvPr>
          <p:cNvPicPr>
            <a:picLocks noChangeAspect="1"/>
          </p:cNvPicPr>
          <p:nvPr/>
        </p:nvPicPr>
        <p:blipFill>
          <a:blip r:embed="rId3"/>
          <a:stretch>
            <a:fillRect/>
          </a:stretch>
        </p:blipFill>
        <p:spPr>
          <a:xfrm>
            <a:off x="5515415" y="1474409"/>
            <a:ext cx="2967022" cy="5202678"/>
          </a:xfrm>
          <a:prstGeom prst="rect">
            <a:avLst/>
          </a:prstGeom>
          <a:ln w="12700">
            <a:solidFill>
              <a:schemeClr val="tx1"/>
            </a:solidFill>
          </a:ln>
        </p:spPr>
      </p:pic>
      <p:pic>
        <p:nvPicPr>
          <p:cNvPr id="8" name="Picture 7" descr="Screenshot continuation of the email request sent to the student spouse listed on the FAFSA form. The student spouse is reminded that they should complete their section of the FAFSA form as soon as possible. Below that, a banner informs the student spouse of how they can find help if they are unable to locate the student’s FAFSA form.">
            <a:extLst>
              <a:ext uri="{FF2B5EF4-FFF2-40B4-BE49-F238E27FC236}">
                <a16:creationId xmlns:a16="http://schemas.microsoft.com/office/drawing/2014/main" id="{5BD9BAE1-214A-D80E-0F20-4661F15E7E0F}"/>
              </a:ext>
            </a:extLst>
          </p:cNvPr>
          <p:cNvPicPr>
            <a:picLocks noChangeAspect="1"/>
          </p:cNvPicPr>
          <p:nvPr/>
        </p:nvPicPr>
        <p:blipFill>
          <a:blip r:embed="rId4"/>
          <a:stretch>
            <a:fillRect/>
          </a:stretch>
        </p:blipFill>
        <p:spPr>
          <a:xfrm>
            <a:off x="8645240" y="1457269"/>
            <a:ext cx="2624988" cy="520267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177</a:t>
            </a:fld>
            <a:endParaRPr lang="en-US"/>
          </a:p>
        </p:txBody>
      </p:sp>
    </p:spTree>
    <p:extLst>
      <p:ext uri="{BB962C8B-B14F-4D97-AF65-F5344CB8AC3E}">
        <p14:creationId xmlns:p14="http://schemas.microsoft.com/office/powerpoint/2010/main" val="39926694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Log In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4271" y="1724274"/>
            <a:ext cx="451732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The student spouse is taken from their email to the "Log In" page to enter their log-in credentials. To access the FAFSA</a:t>
            </a:r>
            <a:r>
              <a:rPr lang="en-US" baseline="30000"/>
              <a:t>®</a:t>
            </a:r>
            <a:r>
              <a:rPr lang="en-US">
                <a:cs typeface="Calibri"/>
              </a:rPr>
              <a:t> form, all users are required to have an FSA ID (account username and password). If the student spouse doesn't have an FSA ID, they can select "Create an Account."</a:t>
            </a:r>
            <a:endParaRPr lang="en-US"/>
          </a:p>
        </p:txBody>
      </p:sp>
      <p:pic>
        <p:nvPicPr>
          <p:cNvPr id="6" name="Picture 5" descr="Screenshot of the Log In page. Textboxes ask the student spouse to enter their FSA ID username, email, or phone number and their password. There is a button to “Log In” or the student spouse can select one of four text hyperlinks: “Create an Account,” “Forgot My Username,” “Forgot My Password,” or “Help Me Log In to My Account.”">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595486" y="1724274"/>
            <a:ext cx="5848803" cy="444792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178</a:t>
            </a:fld>
            <a:endParaRPr lang="en-US"/>
          </a:p>
        </p:txBody>
      </p:sp>
    </p:spTree>
    <p:extLst>
      <p:ext uri="{BB962C8B-B14F-4D97-AF65-F5344CB8AC3E}">
        <p14:creationId xmlns:p14="http://schemas.microsoft.com/office/powerpoint/2010/main" val="21951926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070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Status Center – My Activity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8313" y="1719100"/>
            <a:ext cx="4363084"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After successfully logging in, the student spouse is taken to their "My Activity" page. The student spouse sees an invitation to be a contributor on the student’s FAFSA</a:t>
            </a:r>
            <a:r>
              <a:rPr lang="en-US" baseline="30000"/>
              <a:t>®</a:t>
            </a:r>
            <a:r>
              <a:rPr lang="en-US">
                <a:cs typeface="Calibri"/>
              </a:rPr>
              <a:t> form. </a:t>
            </a:r>
            <a:endParaRPr lang="en-US"/>
          </a:p>
        </p:txBody>
      </p:sp>
      <p:pic>
        <p:nvPicPr>
          <p:cNvPr id="3" name="Picture 2" descr="Screenshot of the My Activity page. A banner informs the student spouse that they have been requested to be a contributor on a FAFSA form. There are hyperlinks below to “Decline Invitation” or “Get Started.”">
            <a:extLst>
              <a:ext uri="{FF2B5EF4-FFF2-40B4-BE49-F238E27FC236}">
                <a16:creationId xmlns:a16="http://schemas.microsoft.com/office/drawing/2014/main" id="{B1BF236E-9284-0E16-255D-6CA05775A6D5}"/>
              </a:ext>
            </a:extLst>
          </p:cNvPr>
          <p:cNvPicPr>
            <a:picLocks noChangeAspect="1"/>
          </p:cNvPicPr>
          <p:nvPr/>
        </p:nvPicPr>
        <p:blipFill>
          <a:blip r:embed="rId3"/>
          <a:stretch>
            <a:fillRect/>
          </a:stretch>
        </p:blipFill>
        <p:spPr>
          <a:xfrm>
            <a:off x="5427926" y="1714500"/>
            <a:ext cx="6237994" cy="424841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179</a:t>
            </a:fld>
            <a:endParaRPr lang="en-US"/>
          </a:p>
        </p:txBody>
      </p:sp>
    </p:spTree>
    <p:extLst>
      <p:ext uri="{BB962C8B-B14F-4D97-AF65-F5344CB8AC3E}">
        <p14:creationId xmlns:p14="http://schemas.microsoft.com/office/powerpoint/2010/main" val="169715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4266720" cy="2118465"/>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530532" y="1720406"/>
            <a:ext cx="6196900" cy="281125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a:t>
            </a:fld>
            <a:endParaRPr lang="en-US"/>
          </a:p>
        </p:txBody>
      </p:sp>
    </p:spTree>
    <p:extLst>
      <p:ext uri="{BB962C8B-B14F-4D97-AF65-F5344CB8AC3E}">
        <p14:creationId xmlns:p14="http://schemas.microsoft.com/office/powerpoint/2010/main" val="555719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Contributing to the FAFSA</a:t>
            </a:r>
            <a:r>
              <a:rPr lang="en-US" altLang="en-US" sz="4250" cap="none" spc="0" baseline="30000">
                <a:latin typeface="Oswald"/>
              </a:rPr>
              <a:t>®</a:t>
            </a:r>
            <a:r>
              <a:rPr lang="en-US" altLang="en-US" sz="4250" cap="none" spc="0">
                <a:latin typeface="Oswald"/>
              </a:rPr>
              <a:t> Form</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6910" y="1725970"/>
            <a:ext cx="4142667"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information about being a contributor on a FAFSA</a:t>
            </a:r>
            <a:r>
              <a:rPr lang="en-US" baseline="30000">
                <a:latin typeface="Arial"/>
                <a:ea typeface="Calibri"/>
                <a:cs typeface="Calibri"/>
              </a:rPr>
              <a:t>®</a:t>
            </a:r>
            <a:r>
              <a:rPr lang="en-US">
                <a:latin typeface="Arial"/>
                <a:ea typeface="Calibri"/>
                <a:cs typeface="Calibri"/>
              </a:rPr>
              <a:t> form.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180</a:t>
            </a:fld>
            <a:endParaRPr lang="en-US"/>
          </a:p>
        </p:txBody>
      </p:sp>
      <p:sp>
        <p:nvSpPr>
          <p:cNvPr id="4" name="Rectangle 3">
            <a:extLst>
              <a:ext uri="{FF2B5EF4-FFF2-40B4-BE49-F238E27FC236}">
                <a16:creationId xmlns:a16="http://schemas.microsoft.com/office/drawing/2014/main" id="{D0124FFA-F116-195E-9300-F398E62AE197}"/>
              </a:ext>
            </a:extLst>
          </p:cNvPr>
          <p:cNvSpPr/>
          <p:nvPr/>
        </p:nvSpPr>
        <p:spPr>
          <a:xfrm>
            <a:off x="6231420" y="2962909"/>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49394463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6910" y="1722174"/>
            <a:ext cx="4606307" cy="4195957"/>
          </a:xfrm>
          <a:prstGeom prst="rect">
            <a:avLst/>
          </a:prstGeom>
          <a:noFill/>
        </p:spPr>
        <p:txBody>
          <a:bodyPr wrap="square" rtlCol="0">
            <a:spAutoFit/>
          </a:bodyPr>
          <a:lstStyle/>
          <a:p>
            <a:pPr>
              <a:lnSpc>
                <a:spcPct val="150000"/>
              </a:lnSpc>
            </a:pPr>
            <a:r>
              <a:rPr lang="en-US"/>
              <a:t>This is the first page within the student spouse section. The student spouse can verify that their personal information is correct. To update any of the personal information, the student spouse must access their Account Settings on </a:t>
            </a:r>
            <a:r>
              <a:rPr lang="en-US" err="1"/>
              <a:t>StudentAid.gov</a:t>
            </a:r>
            <a:r>
              <a:rPr lang="en-US"/>
              <a:t>. For fields related to the student spouse’s mailing address, the student spouse can edit them directly on this page.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181</a:t>
            </a:fld>
            <a:endParaRPr lang="en-US"/>
          </a:p>
        </p:txBody>
      </p:sp>
      <p:sp>
        <p:nvSpPr>
          <p:cNvPr id="4" name="Rectangle 3">
            <a:extLst>
              <a:ext uri="{FF2B5EF4-FFF2-40B4-BE49-F238E27FC236}">
                <a16:creationId xmlns:a16="http://schemas.microsoft.com/office/drawing/2014/main" id="{E08ED8CE-9B0B-3E82-D6C9-0784B8F654BA}"/>
              </a:ext>
            </a:extLst>
          </p:cNvPr>
          <p:cNvSpPr/>
          <p:nvPr/>
        </p:nvSpPr>
        <p:spPr>
          <a:xfrm>
            <a:off x="6774031"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32646205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182</a:t>
            </a:fld>
            <a:endParaRPr lang="en-US"/>
          </a:p>
        </p:txBody>
      </p:sp>
      <p:sp>
        <p:nvSpPr>
          <p:cNvPr id="2" name="Rectangle 1">
            <a:extLst>
              <a:ext uri="{FF2B5EF4-FFF2-40B4-BE49-F238E27FC236}">
                <a16:creationId xmlns:a16="http://schemas.microsoft.com/office/drawing/2014/main" id="{224038F6-8D8B-6367-77A6-63D6803091FF}"/>
              </a:ext>
            </a:extLst>
          </p:cNvPr>
          <p:cNvSpPr/>
          <p:nvPr/>
        </p:nvSpPr>
        <p:spPr>
          <a:xfrm>
            <a:off x="4089913"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24998031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6910" y="1709430"/>
            <a:ext cx="4494690" cy="3780458"/>
          </a:xfrm>
          <a:prstGeom prst="rect">
            <a:avLst/>
          </a:prstGeom>
          <a:noFill/>
        </p:spPr>
        <p:txBody>
          <a:bodyPr wrap="square" lIns="91440" tIns="45720" rIns="91440" bIns="45720" rtlCol="0" anchor="t">
            <a:spAutoFit/>
          </a:bodyPr>
          <a:lstStyle/>
          <a:p>
            <a:pPr rtl="0">
              <a:lnSpc>
                <a:spcPct val="150000"/>
              </a:lnSpc>
            </a:pPr>
            <a:r>
              <a:rPr lang="en-US">
                <a:ea typeface="Calibri"/>
                <a:cs typeface="Calibri"/>
              </a:rPr>
              <a:t>This page informs the student spouse about consent and their federal tax information. By providing consent, the student spouse’s federal tax information is transferred directly into the FAFSA</a:t>
            </a:r>
            <a:r>
              <a:rPr lang="en-US" baseline="30000"/>
              <a:t>®</a:t>
            </a:r>
            <a:r>
              <a:rPr lang="en-US">
                <a:ea typeface="Calibri"/>
                <a:cs typeface="Calibri"/>
              </a:rPr>
              <a:t> form from the IRS to help complete the Student Spouse Financials section. The student spouse selects "Approve" to provide consent and is taken to the next page. </a:t>
            </a:r>
            <a:endParaRPr lang="en-US"/>
          </a:p>
        </p:txBody>
      </p:sp>
      <p:pic>
        <p:nvPicPr>
          <p:cNvPr id="6" name="Picture 5" descr="Screenshot of the consent page for the retrieval and disclosure of federal tax information. A bulleted list of statements defines what the student spouse is affirming and giving consent to.">
            <a:extLst>
              <a:ext uri="{FF2B5EF4-FFF2-40B4-BE49-F238E27FC236}">
                <a16:creationId xmlns:a16="http://schemas.microsoft.com/office/drawing/2014/main" id="{D92BABDC-9A49-4394-58BF-87828741CBE6}"/>
              </a:ext>
            </a:extLst>
          </p:cNvPr>
          <p:cNvPicPr>
            <a:picLocks noChangeAspect="1"/>
          </p:cNvPicPr>
          <p:nvPr/>
        </p:nvPicPr>
        <p:blipFill>
          <a:blip r:embed="rId3"/>
          <a:stretch>
            <a:fillRect/>
          </a:stretch>
        </p:blipFill>
        <p:spPr>
          <a:xfrm>
            <a:off x="6417937" y="1709430"/>
            <a:ext cx="4237537" cy="446277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183</a:t>
            </a:fld>
            <a:endParaRPr lang="en-US"/>
          </a:p>
        </p:txBody>
      </p:sp>
    </p:spTree>
    <p:extLst>
      <p:ext uri="{BB962C8B-B14F-4D97-AF65-F5344CB8AC3E}">
        <p14:creationId xmlns:p14="http://schemas.microsoft.com/office/powerpoint/2010/main" val="37073374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student spouse can expand or collapse: who should provide consent, if a spouse has to provide consent if married and didn't file a joint tax return, what happens after providing consent, what happens if consent is revoked, and what happens if consent is declined. Below that, there are buttons for the student spouse to approve or decline their consent.">
            <a:extLst>
              <a:ext uri="{FF2B5EF4-FFF2-40B4-BE49-F238E27FC236}">
                <a16:creationId xmlns:a16="http://schemas.microsoft.com/office/drawing/2014/main" id="{8C7A3C34-DAED-A41A-2438-1B98DF6649B2}"/>
              </a:ext>
            </a:extLst>
          </p:cNvPr>
          <p:cNvPicPr>
            <a:picLocks noChangeAspect="1"/>
          </p:cNvPicPr>
          <p:nvPr/>
        </p:nvPicPr>
        <p:blipFill>
          <a:blip r:embed="rId3"/>
          <a:stretch>
            <a:fillRect/>
          </a:stretch>
        </p:blipFill>
        <p:spPr>
          <a:xfrm>
            <a:off x="4017915" y="1714500"/>
            <a:ext cx="3165570" cy="458673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184</a:t>
            </a:fld>
            <a:endParaRPr lang="en-US"/>
          </a:p>
        </p:txBody>
      </p:sp>
    </p:spTree>
    <p:extLst>
      <p:ext uri="{BB962C8B-B14F-4D97-AF65-F5344CB8AC3E}">
        <p14:creationId xmlns:p14="http://schemas.microsoft.com/office/powerpoint/2010/main" val="38429806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Student Spouse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764184" y="1713091"/>
            <a:ext cx="4284334"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Spouse Financials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185</a:t>
            </a:fld>
            <a:endParaRPr lang="en-US"/>
          </a:p>
        </p:txBody>
      </p:sp>
      <p:sp>
        <p:nvSpPr>
          <p:cNvPr id="7" name="Rectangle 6">
            <a:extLst>
              <a:ext uri="{FF2B5EF4-FFF2-40B4-BE49-F238E27FC236}">
                <a16:creationId xmlns:a16="http://schemas.microsoft.com/office/drawing/2014/main" id="{28061B12-6B9A-860E-B3C6-1514CF4CF7F7}"/>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26340067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724217"/>
            <a:ext cx="437448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spouse is asked questions about their 2022 tax return. The student spouse enters a response in each entry field.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186</a:t>
            </a:fld>
            <a:endParaRPr lang="en-US"/>
          </a:p>
        </p:txBody>
      </p:sp>
      <p:sp>
        <p:nvSpPr>
          <p:cNvPr id="3" name="Rectangle 2">
            <a:extLst>
              <a:ext uri="{FF2B5EF4-FFF2-40B4-BE49-F238E27FC236}">
                <a16:creationId xmlns:a16="http://schemas.microsoft.com/office/drawing/2014/main" id="{1710CFF8-A7C7-143C-3897-93348A80EC88}"/>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20207391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6909" y="1709001"/>
            <a:ext cx="4696459" cy="4611455"/>
          </a:xfrm>
          <a:prstGeom prst="rect">
            <a:avLst/>
          </a:prstGeom>
          <a:noFill/>
        </p:spPr>
        <p:txBody>
          <a:bodyPr wrap="square" rtlCol="0">
            <a:spAutoFit/>
          </a:bodyPr>
          <a:lstStyle/>
          <a:p>
            <a:pPr>
              <a:lnSpc>
                <a:spcPct val="150000"/>
              </a:lnSpc>
            </a:pPr>
            <a:r>
              <a:rPr lang="en-US"/>
              <a:t>The review page displays the responses that the student spouse has provided in the FAFSA</a:t>
            </a:r>
            <a:r>
              <a:rPr lang="en-US" baseline="30000"/>
              <a:t>®</a:t>
            </a:r>
            <a:r>
              <a:rPr lang="en-US"/>
              <a:t> form. In this scenario, the student spouse can only view responses within the student spouse section of the student’s FAFSA form. </a:t>
            </a:r>
            <a:r>
              <a:rPr lang="en-US">
                <a:ea typeface="Calibri"/>
                <a:cs typeface="Calibri"/>
              </a:rPr>
              <a:t>The student spouse can view all their responses by selecting "Expand All" or expand each section individually. To edit a response, the student spouse can select the question’s hyperlink to be taken to the corresponding page.</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187</a:t>
            </a:fld>
            <a:endParaRPr lang="en-US"/>
          </a:p>
        </p:txBody>
      </p:sp>
      <p:sp>
        <p:nvSpPr>
          <p:cNvPr id="4" name="Rectangle 3">
            <a:extLst>
              <a:ext uri="{FF2B5EF4-FFF2-40B4-BE49-F238E27FC236}">
                <a16:creationId xmlns:a16="http://schemas.microsoft.com/office/drawing/2014/main" id="{10B85774-37B1-B4AA-3644-9AE67F229BE2}"/>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9482066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3929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4507569" cy="2533963"/>
          </a:xfrm>
          <a:prstGeom prst="rect">
            <a:avLst/>
          </a:prstGeom>
          <a:noFill/>
        </p:spPr>
        <p:txBody>
          <a:bodyPr wrap="square" lIns="91440" tIns="45720" rIns="91440" bIns="45720" rtlCol="0" anchor="t">
            <a:spAutoFit/>
          </a:bodyPr>
          <a:lstStyle/>
          <a:p>
            <a:pPr>
              <a:lnSpc>
                <a:spcPct val="150000"/>
              </a:lnSpc>
            </a:pPr>
            <a:r>
              <a:rPr lang="en-US"/>
              <a:t>On this page, the student spouse acknowledges the terms and conditions of the FAFSA</a:t>
            </a:r>
            <a:r>
              <a:rPr lang="en-US" baseline="30000"/>
              <a:t>®</a:t>
            </a:r>
            <a:r>
              <a:rPr lang="en-US"/>
              <a:t> form and signs their section. Since all required sections are complete, the student spouse can both sign and submit the student’s FAFSA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188</a:t>
            </a:fld>
            <a:endParaRPr lang="en-US"/>
          </a:p>
        </p:txBody>
      </p:sp>
      <p:sp>
        <p:nvSpPr>
          <p:cNvPr id="3" name="Rectangle 2">
            <a:extLst>
              <a:ext uri="{FF2B5EF4-FFF2-40B4-BE49-F238E27FC236}">
                <a16:creationId xmlns:a16="http://schemas.microsoft.com/office/drawing/2014/main" id="{3971B092-F2D7-1406-AFD0-FDF58E9BD610}"/>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3445709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Confirmation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195957"/>
          </a:xfrm>
          <a:prstGeom prst="rect">
            <a:avLst/>
          </a:prstGeom>
          <a:noFill/>
        </p:spPr>
        <p:txBody>
          <a:bodyPr wrap="square" rtlCol="0">
            <a:spAutoFit/>
          </a:bodyPr>
          <a:lstStyle/>
          <a:p>
            <a:pPr>
              <a:lnSpc>
                <a:spcPct val="150000"/>
              </a:lnSpc>
            </a:pPr>
            <a:r>
              <a:rPr lang="en-US"/>
              <a:t>Upon submitting the student’s FAFSA</a:t>
            </a:r>
            <a:r>
              <a:rPr lang="en-US" baseline="30000"/>
              <a:t>®</a:t>
            </a:r>
            <a:r>
              <a:rPr lang="en-US"/>
              <a:t> form, the student spouse is presented an abbreviated confirmation page. This page displays information about tracking the student’s FAFSA form and next steps. The student will receive an email with the full, detailed confirmation. With the student and student spouse sections completed and signed, the FAFSA form is now considered complete and submitted for processing. </a:t>
            </a:r>
            <a:endParaRPr lang="en-US" sz="2800"/>
          </a:p>
        </p:txBody>
      </p:sp>
      <p:pic>
        <p:nvPicPr>
          <p:cNvPr id="4" name="Picture 3" descr="Screenshot of the student spouse completion page, which informs the student spouse that the FAFSA form is now complete. The student spouse is reminded that they can track and manage the student’s FAFSA form in the “My Activity” section of their StudentAid.gov account. There’s a button that the student spouse can use to “View Status.” Below that, the student spouse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0F858B65-2940-4F6F-010E-8207629D37B8}"/>
              </a:ext>
            </a:extLst>
          </p:cNvPr>
          <p:cNvPicPr>
            <a:picLocks noChangeAspect="1"/>
          </p:cNvPicPr>
          <p:nvPr/>
        </p:nvPicPr>
        <p:blipFill>
          <a:blip r:embed="rId3"/>
          <a:stretch>
            <a:fillRect/>
          </a:stretch>
        </p:blipFill>
        <p:spPr>
          <a:xfrm>
            <a:off x="5933603" y="1727973"/>
            <a:ext cx="5201594" cy="432090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189</a:t>
            </a:fld>
            <a:endParaRPr lang="en-US"/>
          </a:p>
        </p:txBody>
      </p:sp>
    </p:spTree>
    <p:extLst>
      <p:ext uri="{BB962C8B-B14F-4D97-AF65-F5344CB8AC3E}">
        <p14:creationId xmlns:p14="http://schemas.microsoft.com/office/powerpoint/2010/main" val="2079208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15175"/>
            <a:ext cx="4486355"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student about consent and their federal tax information. By providing consent, the student’s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The student selects "Approve" to provide consent and is taken to the next page. </a:t>
            </a:r>
            <a:endParaRPr lang="en-US">
              <a:latin typeface="Arial" panose="020B0604020202020204" pitchFamily="34" charset="0"/>
              <a:cs typeface="Arial" panose="020B0604020202020204" pitchFamily="34" charset="0"/>
            </a:endParaRPr>
          </a:p>
        </p:txBody>
      </p:sp>
      <p:pic>
        <p:nvPicPr>
          <p:cNvPr id="6" name="Picture 5"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C1CCD6C3-7A2A-BADA-71F5-D05A17F1205A}"/>
              </a:ext>
            </a:extLst>
          </p:cNvPr>
          <p:cNvPicPr>
            <a:picLocks noChangeAspect="1"/>
          </p:cNvPicPr>
          <p:nvPr/>
        </p:nvPicPr>
        <p:blipFill>
          <a:blip r:embed="rId3"/>
          <a:stretch>
            <a:fillRect/>
          </a:stretch>
        </p:blipFill>
        <p:spPr>
          <a:xfrm>
            <a:off x="6335064" y="1709528"/>
            <a:ext cx="4345481" cy="46831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19</a:t>
            </a:fld>
            <a:endParaRPr lang="en-US"/>
          </a:p>
        </p:txBody>
      </p:sp>
    </p:spTree>
    <p:extLst>
      <p:ext uri="{BB962C8B-B14F-4D97-AF65-F5344CB8AC3E}">
        <p14:creationId xmlns:p14="http://schemas.microsoft.com/office/powerpoint/2010/main" val="26030210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Who Is Single</a:t>
            </a:r>
            <a:br>
              <a:rPr lang="en-US" sz="4800" cap="none">
                <a:latin typeface="Oswald"/>
                <a:ea typeface="Noto Serif"/>
                <a:cs typeface="Noto Serif"/>
              </a:rPr>
            </a:br>
            <a:r>
              <a:rPr lang="en-US" sz="4800" cap="none">
                <a:latin typeface="Oswald"/>
                <a:ea typeface="Noto Serif"/>
                <a:cs typeface="Noto Serif"/>
              </a:rPr>
              <a:t>and a Non-Tax Filer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4928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727" y="551400"/>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FAFSA</a:t>
            </a:r>
            <a:r>
              <a:rPr lang="en-US" altLang="en-US" sz="4400" b="1" cap="none" spc="0" baseline="30000">
                <a:latin typeface="+mn-lt"/>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700243" y="1707851"/>
            <a:ext cx="4481357" cy="2949462"/>
          </a:xfrm>
          <a:prstGeom prst="rect">
            <a:avLst/>
          </a:prstGeom>
          <a:noFill/>
        </p:spPr>
        <p:txBody>
          <a:bodyPr wrap="square" rtlCol="0">
            <a:spAutoFit/>
          </a:bodyPr>
          <a:lstStyle/>
          <a:p>
            <a:pPr>
              <a:lnSpc>
                <a:spcPct val="150000"/>
              </a:lnSpc>
            </a:pPr>
            <a:r>
              <a:rPr lang="en-US" b="0" i="0">
                <a:effectLst/>
                <a:latin typeface="+mn-lt"/>
              </a:rPr>
              <a:t>This is the main </a:t>
            </a:r>
            <a:r>
              <a:rPr lang="en-US" altLang="en-US" cap="none" spc="0">
                <a:latin typeface="+mn-lt"/>
              </a:rPr>
              <a:t>FAFSA</a:t>
            </a:r>
            <a:r>
              <a:rPr lang="en-US" altLang="en-US" cap="none" spc="0" baseline="30000">
                <a:latin typeface="+mn-lt"/>
              </a:rPr>
              <a:t>®</a:t>
            </a:r>
            <a:r>
              <a:rPr lang="en-US" altLang="en-US" cap="none" spc="0">
                <a:latin typeface="+mn-lt"/>
              </a:rPr>
              <a:t> </a:t>
            </a:r>
            <a:r>
              <a:rPr lang="en-US" altLang="en-US"/>
              <a:t>f</a:t>
            </a:r>
            <a:r>
              <a:rPr lang="en-US" altLang="en-US" cap="none" spc="0">
                <a:latin typeface="+mn-lt"/>
              </a:rPr>
              <a:t>orm </a:t>
            </a:r>
            <a:r>
              <a:rPr lang="en-US" altLang="en-US" cap="none" spc="0"/>
              <a:t>l</a:t>
            </a:r>
            <a:r>
              <a:rPr lang="en-US" altLang="en-US">
                <a:latin typeface="+mn-lt"/>
              </a:rPr>
              <a:t>anding page. On this page, students are </a:t>
            </a:r>
            <a:r>
              <a:rPr lang="en-US" b="0" i="0">
                <a:effectLst/>
                <a:latin typeface="+mn-lt"/>
              </a:rPr>
              <a:t>directed to "Start a New Form" or "Edit Existing Form." For the purpose of this presentation, the student is beginning a new application.</a:t>
            </a:r>
            <a:endParaRPr lang="en-US" altLang="en-US">
              <a:latin typeface="+mn-lt"/>
            </a:endParaRPr>
          </a:p>
          <a:p>
            <a:pPr>
              <a:lnSpc>
                <a:spcPct val="150000"/>
              </a:lnSpc>
            </a:pPr>
            <a:endParaRPr lang="en-US"/>
          </a:p>
        </p:txBody>
      </p:sp>
      <p:pic>
        <p:nvPicPr>
          <p:cNvPr id="2" name="Picture 3" descr="Screenshot of the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788894" y="1707535"/>
            <a:ext cx="5516770" cy="443569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191</a:t>
            </a:fld>
            <a:endParaRPr lang="en-US"/>
          </a:p>
        </p:txBody>
      </p:sp>
    </p:spTree>
    <p:extLst>
      <p:ext uri="{BB962C8B-B14F-4D97-AF65-F5344CB8AC3E}">
        <p14:creationId xmlns:p14="http://schemas.microsoft.com/office/powerpoint/2010/main" val="26260327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86910" y="1732942"/>
            <a:ext cx="4593428" cy="3780458"/>
          </a:xfrm>
          <a:prstGeom prst="rect">
            <a:avLst/>
          </a:prstGeom>
          <a:noFill/>
        </p:spPr>
        <p:txBody>
          <a:bodyPr wrap="square" rtlCol="0">
            <a:spAutoFit/>
          </a:bodyPr>
          <a:lstStyle/>
          <a:p>
            <a:pPr algn="l">
              <a:lnSpc>
                <a:spcPct val="150000"/>
              </a:lnSpc>
            </a:pPr>
            <a:r>
              <a:rPr lang="en-US" b="0" i="0">
                <a:effectLst/>
                <a:latin typeface="+mn-lt"/>
              </a:rPr>
              <a:t>If the student selects "Start a New Form" from the FAFSA</a:t>
            </a:r>
            <a:r>
              <a:rPr lang="en-US" altLang="en-US" cap="none" spc="0" baseline="30000">
                <a:latin typeface="+mn-lt"/>
              </a:rPr>
              <a:t>®</a:t>
            </a:r>
            <a:r>
              <a:rPr lang="en-US" b="0" i="0">
                <a:effectLst/>
                <a:latin typeface="+mn-lt"/>
              </a:rPr>
              <a:t> landing </a:t>
            </a:r>
            <a:r>
              <a:rPr lang="en-US"/>
              <a:t>p</a:t>
            </a:r>
            <a:r>
              <a:rPr lang="en-US" b="0" i="0">
                <a:effectLst/>
                <a:latin typeface="+mn-lt"/>
              </a:rPr>
              <a:t>age and they are not logged in to </a:t>
            </a:r>
            <a:r>
              <a:rPr lang="en-US" err="1"/>
              <a:t>S</a:t>
            </a:r>
            <a:r>
              <a:rPr lang="en-US" b="0" i="0" err="1">
                <a:effectLst/>
                <a:latin typeface="+mn-lt"/>
              </a:rPr>
              <a:t>tudentAid.gov</a:t>
            </a:r>
            <a:r>
              <a:rPr lang="en-US" b="0" i="0">
                <a:effectLst/>
                <a:latin typeface="+mn-lt"/>
              </a:rPr>
              <a:t>, they are taken to the "Log In" page </a:t>
            </a:r>
            <a:r>
              <a:rPr lang="en-US">
                <a:cs typeface="Calibri"/>
              </a:rPr>
              <a:t>to enter their log-in credentials</a:t>
            </a:r>
            <a:r>
              <a:rPr lang="en-US" b="0" i="0">
                <a:effectLst/>
                <a:latin typeface="+mn-lt"/>
              </a:rPr>
              <a:t>. To access the FAFSA form, all students are required to have an FSA ID (account username and password). If the student doesn't have an FSA ID, they can select "Create an Account</a:t>
            </a:r>
            <a:r>
              <a:rPr lang="en-US"/>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78431" y="1727379"/>
            <a:ext cx="5720803"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192</a:t>
            </a:fld>
            <a:endParaRPr lang="en-US"/>
          </a:p>
        </p:txBody>
      </p:sp>
    </p:spTree>
    <p:extLst>
      <p:ext uri="{BB962C8B-B14F-4D97-AF65-F5344CB8AC3E}">
        <p14:creationId xmlns:p14="http://schemas.microsoft.com/office/powerpoint/2010/main" val="12513403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941"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2806" y="1733923"/>
            <a:ext cx="3869194"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student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“Student.”</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193</a:t>
            </a:fld>
            <a:endParaRPr lang="en-US"/>
          </a:p>
        </p:txBody>
      </p:sp>
      <p:pic>
        <p:nvPicPr>
          <p:cNvPr id="3" name="Picture 2" descr="Screenshot of the welcome to the FAFSA form section, which instructs the student to select the role for completing the form: “Student” or “Parent.”">
            <a:extLst>
              <a:ext uri="{FF2B5EF4-FFF2-40B4-BE49-F238E27FC236}">
                <a16:creationId xmlns:a16="http://schemas.microsoft.com/office/drawing/2014/main" id="{5C55C4A2-3A2B-97D9-733F-3757410BB6E2}"/>
              </a:ext>
            </a:extLst>
          </p:cNvPr>
          <p:cNvPicPr>
            <a:picLocks noChangeAspect="1"/>
          </p:cNvPicPr>
          <p:nvPr/>
        </p:nvPicPr>
        <p:blipFill rotWithShape="1">
          <a:blip r:embed="rId3"/>
          <a:srcRect t="2418"/>
          <a:stretch/>
        </p:blipFill>
        <p:spPr bwMode="auto">
          <a:xfrm>
            <a:off x="5250514" y="1714867"/>
            <a:ext cx="6570690" cy="3457207"/>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59586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8517" y="1714500"/>
            <a:ext cx="4326396" cy="2533963"/>
          </a:xfrm>
          <a:prstGeom prst="rect">
            <a:avLst/>
          </a:prstGeom>
          <a:noFill/>
        </p:spPr>
        <p:txBody>
          <a:bodyPr wrap="square" rtlCol="0">
            <a:spAutoFit/>
          </a:bodyPr>
          <a:lstStyle/>
          <a:p>
            <a:pPr>
              <a:lnSpc>
                <a:spcPct val="150000"/>
              </a:lnSpc>
            </a:pPr>
            <a:r>
              <a:rPr lang="en-US"/>
              <a:t>When the student starts the </a:t>
            </a:r>
            <a:r>
              <a:rPr lang="en-US">
                <a:ea typeface="Calibri"/>
                <a:cs typeface="Calibri"/>
              </a:rPr>
              <a:t>2024–25</a:t>
            </a:r>
            <a:r>
              <a:rPr lang="en-US"/>
              <a:t> FAFSA</a:t>
            </a:r>
            <a:r>
              <a:rPr lang="en-US" baseline="30000"/>
              <a:t>®</a:t>
            </a:r>
            <a:r>
              <a:rPr lang="en-US"/>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194</a:t>
            </a:fld>
            <a:endParaRPr lang="en-US"/>
          </a:p>
        </p:txBody>
      </p:sp>
      <p:pic>
        <p:nvPicPr>
          <p:cNvPr id="3" name="Picture 2" descr="Screenshot of the first page of the Understanding the FAFSA Form section. A video provides the student with an overview of the form.">
            <a:extLst>
              <a:ext uri="{FF2B5EF4-FFF2-40B4-BE49-F238E27FC236}">
                <a16:creationId xmlns:a16="http://schemas.microsoft.com/office/drawing/2014/main" id="{30858789-DD0B-144D-0EEF-F39FB0F4DE0F}"/>
              </a:ext>
            </a:extLst>
          </p:cNvPr>
          <p:cNvPicPr>
            <a:picLocks noChangeAspect="1"/>
          </p:cNvPicPr>
          <p:nvPr/>
        </p:nvPicPr>
        <p:blipFill>
          <a:blip r:embed="rId3"/>
          <a:stretch>
            <a:fillRect/>
          </a:stretch>
        </p:blipFill>
        <p:spPr>
          <a:xfrm>
            <a:off x="5572124" y="1712614"/>
            <a:ext cx="5940669" cy="3573761"/>
          </a:xfrm>
          <a:prstGeom prst="rect">
            <a:avLst/>
          </a:prstGeom>
          <a:ln>
            <a:solidFill>
              <a:schemeClr val="tx1"/>
            </a:solidFill>
          </a:ln>
        </p:spPr>
      </p:pic>
    </p:spTree>
    <p:extLst>
      <p:ext uri="{BB962C8B-B14F-4D97-AF65-F5344CB8AC3E}">
        <p14:creationId xmlns:p14="http://schemas.microsoft.com/office/powerpoint/2010/main" val="38596410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4231" y="1717912"/>
            <a:ext cx="4126369" cy="2533963"/>
          </a:xfrm>
          <a:prstGeom prst="rect">
            <a:avLst/>
          </a:prstGeom>
          <a:noFill/>
        </p:spPr>
        <p:txBody>
          <a:bodyPr wrap="square" rtlCol="0">
            <a:spAutoFit/>
          </a:bodyPr>
          <a:lstStyle/>
          <a:p>
            <a:pPr>
              <a:lnSpc>
                <a:spcPct val="150000"/>
              </a:lnSpc>
            </a:pPr>
            <a:r>
              <a:rPr lang="en-US"/>
              <a:t>The second FAFSA</a:t>
            </a:r>
            <a:r>
              <a:rPr lang="en-US" baseline="30000"/>
              <a:t>®</a:t>
            </a:r>
            <a:r>
              <a:rPr lang="en-US"/>
              <a:t> onboarding page provides information about the different roles that may be required to participate in the student’s FAFSA form and documents that may be needed to fill out the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195</a:t>
            </a:fld>
            <a:endParaRPr lang="en-US"/>
          </a:p>
        </p:txBody>
      </p:sp>
      <p:pic>
        <p:nvPicPr>
          <p:cNvPr id="4" name="Picture 3"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1FB7470F-47B0-F2FC-EE94-5AC8EA6961F1}"/>
              </a:ext>
            </a:extLst>
          </p:cNvPr>
          <p:cNvPicPr>
            <a:picLocks noChangeAspect="1"/>
          </p:cNvPicPr>
          <p:nvPr/>
        </p:nvPicPr>
        <p:blipFill rotWithShape="1">
          <a:blip r:embed="rId3"/>
          <a:srcRect l="1" r="7035"/>
          <a:stretch/>
        </p:blipFill>
        <p:spPr>
          <a:xfrm>
            <a:off x="5733605" y="1723106"/>
            <a:ext cx="5607817" cy="4449094"/>
          </a:xfrm>
          <a:prstGeom prst="rect">
            <a:avLst/>
          </a:prstGeom>
          <a:ln>
            <a:solidFill>
              <a:schemeClr val="tx1"/>
            </a:solidFill>
          </a:ln>
        </p:spPr>
      </p:pic>
    </p:spTree>
    <p:extLst>
      <p:ext uri="{BB962C8B-B14F-4D97-AF65-F5344CB8AC3E}">
        <p14:creationId xmlns:p14="http://schemas.microsoft.com/office/powerpoint/2010/main" val="39705456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74229" y="1715507"/>
            <a:ext cx="4507371" cy="2118465"/>
          </a:xfrm>
          <a:prstGeom prst="rect">
            <a:avLst/>
          </a:prstGeom>
          <a:noFill/>
        </p:spPr>
        <p:txBody>
          <a:bodyPr wrap="square" rtlCol="0">
            <a:spAutoFit/>
          </a:bodyPr>
          <a:lstStyle/>
          <a:p>
            <a:pPr>
              <a:lnSpc>
                <a:spcPct val="150000"/>
              </a:lnSpc>
            </a:pPr>
            <a:r>
              <a:rPr lang="en-US"/>
              <a:t>The third FAFSA</a:t>
            </a:r>
            <a:r>
              <a:rPr lang="en-US" baseline="30000"/>
              <a:t>®</a:t>
            </a:r>
            <a:r>
              <a:rPr lang="en-US"/>
              <a:t> onboarding page provides information about the types of questions the student can expect to see and how they can get additional help with filling out the FAFSA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196</a:t>
            </a:fld>
            <a:endParaRPr lang="en-US"/>
          </a:p>
        </p:txBody>
      </p:sp>
      <p:pic>
        <p:nvPicPr>
          <p:cNvPr id="4" name="Picture 3"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C7708EB4-904E-ABD4-3DE3-401021B13126}"/>
              </a:ext>
            </a:extLst>
          </p:cNvPr>
          <p:cNvPicPr>
            <a:picLocks noChangeAspect="1"/>
          </p:cNvPicPr>
          <p:nvPr/>
        </p:nvPicPr>
        <p:blipFill>
          <a:blip r:embed="rId3"/>
          <a:stretch>
            <a:fillRect/>
          </a:stretch>
        </p:blipFill>
        <p:spPr>
          <a:xfrm>
            <a:off x="5400670" y="1729795"/>
            <a:ext cx="6343650" cy="2577670"/>
          </a:xfrm>
          <a:prstGeom prst="rect">
            <a:avLst/>
          </a:prstGeom>
          <a:ln>
            <a:solidFill>
              <a:schemeClr val="tx1"/>
            </a:solidFill>
          </a:ln>
        </p:spPr>
      </p:pic>
    </p:spTree>
    <p:extLst>
      <p:ext uri="{BB962C8B-B14F-4D97-AF65-F5344CB8AC3E}">
        <p14:creationId xmlns:p14="http://schemas.microsoft.com/office/powerpoint/2010/main" val="7485154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759957" y="1716245"/>
            <a:ext cx="4312106"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and submitted. On this page, the student can select "Start the FAFSA form" to begin. </a:t>
            </a:r>
          </a:p>
          <a:p>
            <a:pPr>
              <a:lnSpc>
                <a:spcPct val="150000"/>
              </a:lnSpc>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197</a:t>
            </a:fld>
            <a:endParaRPr lang="en-US"/>
          </a:p>
        </p:txBody>
      </p:sp>
      <p:pic>
        <p:nvPicPr>
          <p:cNvPr id="4" name="Picture 3"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65333222-A248-9726-5CFA-21D7D34AEA3A}"/>
              </a:ext>
            </a:extLst>
          </p:cNvPr>
          <p:cNvPicPr>
            <a:picLocks noChangeAspect="1"/>
          </p:cNvPicPr>
          <p:nvPr/>
        </p:nvPicPr>
        <p:blipFill>
          <a:blip r:embed="rId3"/>
          <a:stretch>
            <a:fillRect/>
          </a:stretch>
        </p:blipFill>
        <p:spPr>
          <a:xfrm>
            <a:off x="5466463" y="1712274"/>
            <a:ext cx="6161285" cy="3145474"/>
          </a:xfrm>
          <a:prstGeom prst="rect">
            <a:avLst/>
          </a:prstGeom>
          <a:ln>
            <a:solidFill>
              <a:schemeClr val="tx1"/>
            </a:solidFill>
          </a:ln>
        </p:spPr>
      </p:pic>
    </p:spTree>
    <p:extLst>
      <p:ext uri="{BB962C8B-B14F-4D97-AF65-F5344CB8AC3E}">
        <p14:creationId xmlns:p14="http://schemas.microsoft.com/office/powerpoint/2010/main" val="29780117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8" y="1714008"/>
            <a:ext cx="4354971" cy="3780458"/>
          </a:xfrm>
          <a:prstGeom prst="rect">
            <a:avLst/>
          </a:prstGeom>
          <a:noFill/>
        </p:spPr>
        <p:txBody>
          <a:bodyPr wrap="square" rtlCol="0">
            <a:spAutoFit/>
          </a:bodyPr>
          <a:lstStyle/>
          <a:p>
            <a:pPr>
              <a:lnSpc>
                <a:spcPct val="150000"/>
              </a:lnSpc>
            </a:pPr>
            <a:r>
              <a:rPr lang="en-US"/>
              <a:t>This is the first page within the student section. The student can verify that their personal information is correct. To update any of the personal information, the student must access their Account Settings on </a:t>
            </a:r>
            <a:r>
              <a:rPr lang="en-US" err="1"/>
              <a:t>StudentAid.gov</a:t>
            </a:r>
            <a:r>
              <a:rPr lang="en-US"/>
              <a:t>.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for the student to verify.">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600699" y="1732752"/>
            <a:ext cx="6069747" cy="296942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198</a:t>
            </a:fld>
            <a:endParaRPr lang="en-US"/>
          </a:p>
        </p:txBody>
      </p:sp>
    </p:spTree>
    <p:extLst>
      <p:ext uri="{BB962C8B-B14F-4D97-AF65-F5344CB8AC3E}">
        <p14:creationId xmlns:p14="http://schemas.microsoft.com/office/powerpoint/2010/main" val="34218117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5" y="5851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Independent Student Identity Information (Continued)</a:t>
            </a:r>
            <a:endParaRPr kumimoji="0" lang="en-US" altLang="en-US" sz="38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109025" y="1725222"/>
            <a:ext cx="6983349" cy="44655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199</a:t>
            </a:fld>
            <a:endParaRPr lang="en-US"/>
          </a:p>
        </p:txBody>
      </p:sp>
    </p:spTree>
    <p:extLst>
      <p:ext uri="{BB962C8B-B14F-4D97-AF65-F5344CB8AC3E}">
        <p14:creationId xmlns:p14="http://schemas.microsoft.com/office/powerpoint/2010/main" val="304832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68" y="484633"/>
            <a:ext cx="8874760" cy="798177"/>
          </a:xfrm>
          <a:prstGeom prst="rect">
            <a:avLst/>
          </a:prstGeom>
        </p:spPr>
        <p:txBody>
          <a:bodyPr/>
          <a:lstStyle/>
          <a:p>
            <a:r>
              <a:rPr lang="en-US" sz="4250" cap="none" spc="0">
                <a:latin typeface="Oswald"/>
                <a:ea typeface="+mn-ea"/>
                <a:cs typeface="+mn-cs"/>
              </a:rPr>
              <a:t>Topics </a:t>
            </a:r>
            <a:endParaRPr lang="en-US" sz="4267" cap="none" spc="0">
              <a:solidFill>
                <a:srgbClr val="FF0000"/>
              </a:solidFill>
              <a:latin typeface="Oswald"/>
              <a:ea typeface="+mn-ea"/>
              <a:cs typeface="+mn-cs"/>
            </a:endParaRPr>
          </a:p>
        </p:txBody>
      </p:sp>
      <p:sp>
        <p:nvSpPr>
          <p:cNvPr id="7" name="Content Placeholder 2"/>
          <p:cNvSpPr txBox="1">
            <a:spLocks/>
          </p:cNvSpPr>
          <p:nvPr/>
        </p:nvSpPr>
        <p:spPr>
          <a:xfrm>
            <a:off x="682797" y="1710312"/>
            <a:ext cx="10187820" cy="4001662"/>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a:latin typeface="Arial" panose="020B0604020202020204" pitchFamily="34" charset="0"/>
                <a:cs typeface="Arial" panose="020B0604020202020204" pitchFamily="34" charset="0"/>
                <a:hlinkClick r:id="rId3" action="ppaction://hlinksldjump"/>
              </a:rPr>
              <a:t>Overview</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4" action="ppaction://hlinksldjump"/>
              </a:rPr>
              <a:t>Dependent Student Invites Parent</a:t>
            </a:r>
            <a:r>
              <a:rPr lang="en-US" altLang="en-US" sz="1800">
                <a:latin typeface="Arial" panose="020B0604020202020204" pitchFamily="34" charset="0"/>
                <a:cs typeface="Arial" panose="020B0604020202020204" pitchFamily="34" charset="0"/>
              </a:rPr>
              <a:t> </a:t>
            </a:r>
          </a:p>
          <a:p>
            <a:r>
              <a:rPr lang="en-US" altLang="en-US" sz="1800">
                <a:latin typeface="Arial" panose="020B0604020202020204" pitchFamily="34" charset="0"/>
                <a:cs typeface="Arial" panose="020B0604020202020204" pitchFamily="34" charset="0"/>
                <a:hlinkClick r:id="rId5" action="ppaction://hlinksldjump"/>
              </a:rPr>
              <a:t>Parent Starts and Submits a FAFSA</a:t>
            </a:r>
            <a:r>
              <a:rPr lang="en-US" altLang="en-US" sz="1800" baseline="30000">
                <a:latin typeface="Arial" panose="020B0604020202020204" pitchFamily="34" charset="0"/>
                <a:cs typeface="Arial" panose="020B0604020202020204" pitchFamily="34" charset="0"/>
                <a:hlinkClick r:id="rId5" action="ppaction://hlinksldjump"/>
              </a:rPr>
              <a:t>®</a:t>
            </a:r>
            <a:r>
              <a:rPr lang="en-US" altLang="en-US" sz="1800">
                <a:latin typeface="Arial" panose="020B0604020202020204" pitchFamily="34" charset="0"/>
                <a:cs typeface="Arial" panose="020B0604020202020204" pitchFamily="34" charset="0"/>
                <a:hlinkClick r:id="rId5" action="ppaction://hlinksldjump"/>
              </a:rPr>
              <a:t> Form Without Student Consent or Signature</a:t>
            </a:r>
            <a:r>
              <a:rPr lang="en-US" altLang="en-US" sz="1800">
                <a:latin typeface="Arial" panose="020B0604020202020204" pitchFamily="34" charset="0"/>
                <a:cs typeface="Arial" panose="020B0604020202020204" pitchFamily="34" charset="0"/>
              </a:rPr>
              <a:t>  </a:t>
            </a:r>
          </a:p>
          <a:p>
            <a:r>
              <a:rPr lang="en-US" altLang="en-US" sz="1800">
                <a:latin typeface="Arial" panose="020B0604020202020204" pitchFamily="34" charset="0"/>
                <a:cs typeface="Arial" panose="020B0604020202020204" pitchFamily="34" charset="0"/>
                <a:hlinkClick r:id="rId6" action="ppaction://hlinksldjump"/>
              </a:rPr>
              <a:t>Independent Student Invites Student Spouse</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7" action="ppaction://hlinksldjump"/>
              </a:rPr>
              <a:t>Independent Student Who Is Single and a Non-Tax Filer</a:t>
            </a:r>
            <a:r>
              <a:rPr lang="en-US" altLang="en-US" sz="1800">
                <a:latin typeface="Arial" panose="020B0604020202020204" pitchFamily="34" charset="0"/>
                <a:cs typeface="Arial" panose="020B0604020202020204" pitchFamily="34" charset="0"/>
              </a:rPr>
              <a:t>  </a:t>
            </a:r>
          </a:p>
          <a:p>
            <a:r>
              <a:rPr lang="en-US" altLang="en-US" sz="1800">
                <a:latin typeface="Arial" panose="020B0604020202020204" pitchFamily="34" charset="0"/>
                <a:cs typeface="Arial" panose="020B0604020202020204" pitchFamily="34" charset="0"/>
                <a:hlinkClick r:id="rId8" action="ppaction://hlinksldjump"/>
              </a:rPr>
              <a:t>FAFSA Submission Summary</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9" action="ppaction://hlinksldjump"/>
              </a:rPr>
              <a:t>Dependent Student and Direct Unsubsidized Loan</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10" action="ppaction://hlinksldjump"/>
              </a:rPr>
              <a:t>Provisionally Independent Student</a:t>
            </a:r>
            <a:endParaRPr lang="en-US" altLang="en-US" sz="1800">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254870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8BC1AD0D-DE70-3653-78E1-9F2D7E5C87BB}"/>
              </a:ext>
            </a:extLst>
          </p:cNvPr>
          <p:cNvPicPr>
            <a:picLocks noChangeAspect="1"/>
          </p:cNvPicPr>
          <p:nvPr/>
        </p:nvPicPr>
        <p:blipFill>
          <a:blip r:embed="rId3"/>
          <a:stretch>
            <a:fillRect/>
          </a:stretch>
        </p:blipFill>
        <p:spPr>
          <a:xfrm>
            <a:off x="4080242" y="1714500"/>
            <a:ext cx="3040915" cy="460306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20</a:t>
            </a:fld>
            <a:endParaRPr lang="en-US"/>
          </a:p>
        </p:txBody>
      </p:sp>
    </p:spTree>
    <p:extLst>
      <p:ext uri="{BB962C8B-B14F-4D97-AF65-F5344CB8AC3E}">
        <p14:creationId xmlns:p14="http://schemas.microsoft.com/office/powerpoint/2010/main" val="23924479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4229" y="1725635"/>
            <a:ext cx="4326396" cy="2118465"/>
          </a:xfrm>
          <a:prstGeom prst="rect">
            <a:avLst/>
          </a:prstGeom>
          <a:noFill/>
        </p:spPr>
        <p:txBody>
          <a:bodyPr wrap="square" lIns="91440" tIns="45720" rIns="91440" bIns="45720" rtlCol="0" anchor="t">
            <a:spAutoFit/>
          </a:bodyPr>
          <a:lstStyle/>
          <a:p>
            <a:pPr>
              <a:lnSpc>
                <a:spcPct val="150000"/>
              </a:lnSpc>
            </a:pPr>
            <a:r>
              <a:rPr lang="en-US">
                <a:cs typeface="Calibri"/>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600700" y="1728788"/>
            <a:ext cx="6215816" cy="28198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200</a:t>
            </a:fld>
            <a:endParaRPr lang="en-US"/>
          </a:p>
        </p:txBody>
      </p:sp>
    </p:spTree>
    <p:extLst>
      <p:ext uri="{BB962C8B-B14F-4D97-AF65-F5344CB8AC3E}">
        <p14:creationId xmlns:p14="http://schemas.microsoft.com/office/powerpoint/2010/main" val="33413305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88517" y="1730304"/>
            <a:ext cx="4493083"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page informs the student about consent and their federal tax information. By providing consent, the student’s federal tax information is transferred directly into the FAFSA</a:t>
            </a:r>
            <a:r>
              <a:rPr lang="en-US" baseline="30000"/>
              <a:t>®</a:t>
            </a:r>
            <a:r>
              <a:rPr lang="en-US">
                <a:ea typeface="Calibri"/>
                <a:cs typeface="Calibri"/>
              </a:rPr>
              <a:t> form from the IRS to help complete the Student Financials section. The student selects "Approve" to provide consent and is taken to the next page.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201</a:t>
            </a:fld>
            <a:endParaRPr lang="en-US"/>
          </a:p>
        </p:txBody>
      </p:sp>
      <p:pic>
        <p:nvPicPr>
          <p:cNvPr id="6" name="Picture 5"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9C0458F7-8C16-22F3-5BE5-9D11192DFE18}"/>
              </a:ext>
            </a:extLst>
          </p:cNvPr>
          <p:cNvPicPr>
            <a:picLocks noChangeAspect="1"/>
          </p:cNvPicPr>
          <p:nvPr/>
        </p:nvPicPr>
        <p:blipFill>
          <a:blip r:embed="rId3"/>
          <a:stretch>
            <a:fillRect/>
          </a:stretch>
        </p:blipFill>
        <p:spPr>
          <a:xfrm>
            <a:off x="6381457" y="1714500"/>
            <a:ext cx="4303973" cy="4605577"/>
          </a:xfrm>
          <a:prstGeom prst="rect">
            <a:avLst/>
          </a:prstGeom>
          <a:ln>
            <a:solidFill>
              <a:schemeClr val="tx1"/>
            </a:solidFill>
          </a:ln>
        </p:spPr>
      </p:pic>
    </p:spTree>
    <p:extLst>
      <p:ext uri="{BB962C8B-B14F-4D97-AF65-F5344CB8AC3E}">
        <p14:creationId xmlns:p14="http://schemas.microsoft.com/office/powerpoint/2010/main" val="5564016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7368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 Provides Consent (Continued)</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202</a:t>
            </a:fld>
            <a:endParaRPr lang="en-US"/>
          </a:p>
        </p:txBody>
      </p:sp>
      <p:pic>
        <p:nvPicPr>
          <p:cNvPr id="3" name="Picture 2"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83675536-843C-0DEA-9EF8-FF72C4769C47}"/>
              </a:ext>
            </a:extLst>
          </p:cNvPr>
          <p:cNvPicPr>
            <a:picLocks noChangeAspect="1"/>
          </p:cNvPicPr>
          <p:nvPr/>
        </p:nvPicPr>
        <p:blipFill>
          <a:blip r:embed="rId3"/>
          <a:stretch>
            <a:fillRect/>
          </a:stretch>
        </p:blipFill>
        <p:spPr>
          <a:xfrm>
            <a:off x="3846648" y="1688726"/>
            <a:ext cx="3508103" cy="4612506"/>
          </a:xfrm>
          <a:prstGeom prst="rect">
            <a:avLst/>
          </a:prstGeom>
          <a:ln>
            <a:solidFill>
              <a:schemeClr val="tx1"/>
            </a:solidFill>
          </a:ln>
        </p:spPr>
      </p:pic>
    </p:spTree>
    <p:extLst>
      <p:ext uri="{BB962C8B-B14F-4D97-AF65-F5344CB8AC3E}">
        <p14:creationId xmlns:p14="http://schemas.microsoft.com/office/powerpoint/2010/main" val="30098295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641" y="60923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74229" y="1714500"/>
            <a:ext cx="411208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Student Personal Circumstances section. The student is reminded that the information they provide can affect the amount of financial aid they receive, and that additional information may be required based on the answers given.">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300659" y="1713125"/>
            <a:ext cx="6474626" cy="272839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203</a:t>
            </a:fld>
            <a:endParaRPr lang="en-US"/>
          </a:p>
        </p:txBody>
      </p:sp>
    </p:spTree>
    <p:extLst>
      <p:ext uri="{BB962C8B-B14F-4D97-AF65-F5344CB8AC3E}">
        <p14:creationId xmlns:p14="http://schemas.microsoft.com/office/powerpoint/2010/main" val="3506314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74230" y="1718290"/>
            <a:ext cx="401207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pic>
        <p:nvPicPr>
          <p:cNvPr id="3" name="Picture 3" descr="Screenshot of the first page of the Student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1A4E5B54-16D3-035E-0FF4-5988E0CDCB81}"/>
              </a:ext>
            </a:extLst>
          </p:cNvPr>
          <p:cNvPicPr>
            <a:picLocks noChangeAspect="1"/>
          </p:cNvPicPr>
          <p:nvPr/>
        </p:nvPicPr>
        <p:blipFill>
          <a:blip r:embed="rId3"/>
          <a:stretch>
            <a:fillRect/>
          </a:stretch>
        </p:blipFill>
        <p:spPr>
          <a:xfrm>
            <a:off x="5195888" y="1714500"/>
            <a:ext cx="6375627" cy="3963554"/>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204</a:t>
            </a:fld>
            <a:endParaRPr lang="en-US"/>
          </a:p>
        </p:txBody>
      </p:sp>
    </p:spTree>
    <p:extLst>
      <p:ext uri="{BB962C8B-B14F-4D97-AF65-F5344CB8AC3E}">
        <p14:creationId xmlns:p14="http://schemas.microsoft.com/office/powerpoint/2010/main" val="1367168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7069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8516" y="1710233"/>
            <a:ext cx="449308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college grade level for the 2024–25 school year and if they will have their first bachelor’s degree. The student selects that they will be a "First Year (freshman)" and that they will not have their first bachelor’s degree.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205</a:t>
            </a:fld>
            <a:endParaRPr lang="en-US"/>
          </a:p>
        </p:txBody>
      </p:sp>
      <p:pic>
        <p:nvPicPr>
          <p:cNvPr id="8" name="Picture 7"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
            <a:extLst>
              <a:ext uri="{FF2B5EF4-FFF2-40B4-BE49-F238E27FC236}">
                <a16:creationId xmlns:a16="http://schemas.microsoft.com/office/drawing/2014/main" id="{5E14748B-0FBD-11AB-FECC-D9E5E85E8C1C}"/>
              </a:ext>
            </a:extLst>
          </p:cNvPr>
          <p:cNvPicPr>
            <a:picLocks noChangeAspect="1"/>
          </p:cNvPicPr>
          <p:nvPr/>
        </p:nvPicPr>
        <p:blipFill>
          <a:blip r:embed="rId3"/>
          <a:stretch>
            <a:fillRect/>
          </a:stretch>
        </p:blipFill>
        <p:spPr>
          <a:xfrm>
            <a:off x="5500935" y="1719259"/>
            <a:ext cx="6086223" cy="4167189"/>
          </a:xfrm>
          <a:prstGeom prst="rect">
            <a:avLst/>
          </a:prstGeom>
          <a:ln>
            <a:solidFill>
              <a:schemeClr val="tx1"/>
            </a:solidFill>
          </a:ln>
        </p:spPr>
      </p:pic>
    </p:spTree>
    <p:extLst>
      <p:ext uri="{BB962C8B-B14F-4D97-AF65-F5344CB8AC3E}">
        <p14:creationId xmlns:p14="http://schemas.microsoft.com/office/powerpoint/2010/main" val="238770656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45655"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74228" y="1711682"/>
            <a:ext cx="431210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if any of the listed personal circumstances apply to them. The student selects the "None of these apply" option.</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student is asked to select all that apply.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6107800" y="1719569"/>
            <a:ext cx="4864618" cy="445263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206</a:t>
            </a:fld>
            <a:endParaRPr lang="en-US"/>
          </a:p>
        </p:txBody>
      </p:sp>
    </p:spTree>
    <p:extLst>
      <p:ext uri="{BB962C8B-B14F-4D97-AF65-F5344CB8AC3E}">
        <p14:creationId xmlns:p14="http://schemas.microsoft.com/office/powerpoint/2010/main" val="41639268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5821" y="1725970"/>
            <a:ext cx="3867604"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homeless or at risk of being homeless. The student selects "No."</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207</a:t>
            </a:fld>
            <a:endParaRPr lang="en-US"/>
          </a:p>
        </p:txBody>
      </p:sp>
      <p:pic>
        <p:nvPicPr>
          <p:cNvPr id="4" name="Picture 3" descr="Screenshot continuation of the Student Personal Circumstances section, which asks the student if they were homeless or self-supporting and at risk for homelessness on or after July 1, 2023.">
            <a:extLst>
              <a:ext uri="{FF2B5EF4-FFF2-40B4-BE49-F238E27FC236}">
                <a16:creationId xmlns:a16="http://schemas.microsoft.com/office/drawing/2014/main" id="{4742F9B4-69C4-3FBA-5AC8-684D7CFD5724}"/>
              </a:ext>
            </a:extLst>
          </p:cNvPr>
          <p:cNvPicPr>
            <a:picLocks noChangeAspect="1"/>
          </p:cNvPicPr>
          <p:nvPr/>
        </p:nvPicPr>
        <p:blipFill>
          <a:blip r:embed="rId3"/>
          <a:stretch>
            <a:fillRect/>
          </a:stretch>
        </p:blipFill>
        <p:spPr>
          <a:xfrm>
            <a:off x="5181600" y="1724337"/>
            <a:ext cx="6554190" cy="2502981"/>
          </a:xfrm>
          <a:prstGeom prst="rect">
            <a:avLst/>
          </a:prstGeom>
          <a:ln>
            <a:solidFill>
              <a:schemeClr val="tx1"/>
            </a:solidFill>
          </a:ln>
        </p:spPr>
      </p:pic>
    </p:spTree>
    <p:extLst>
      <p:ext uri="{BB962C8B-B14F-4D97-AF65-F5344CB8AC3E}">
        <p14:creationId xmlns:p14="http://schemas.microsoft.com/office/powerpoint/2010/main" val="27441585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Dependency Status: Independent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6909" y="1727379"/>
            <a:ext cx="419418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ea typeface="Calibri"/>
                <a:cs typeface="Calibri"/>
              </a:rPr>
              <a:t>Because the student’s date of birth is before Jan. 1, 2001, they are considered an independent student. </a:t>
            </a:r>
            <a:endParaRPr lang="en-US">
              <a:cs typeface="Calibri"/>
            </a:endParaRPr>
          </a:p>
        </p:txBody>
      </p:sp>
      <p:pic>
        <p:nvPicPr>
          <p:cNvPr id="7" name="Picture 7" descr="Screenshot that informs the student that, based on their answers in the previous section, they are determined to be an independent student. Below that, the student is informed they will need to provide information about themselves and their spouse to determine how much financial aid they will be eligible to receive. ">
            <a:extLst>
              <a:ext uri="{FF2B5EF4-FFF2-40B4-BE49-F238E27FC236}">
                <a16:creationId xmlns:a16="http://schemas.microsoft.com/office/drawing/2014/main" id="{5A2C06DA-08B6-487F-2ECC-10C4AFBA26B6}"/>
              </a:ext>
            </a:extLst>
          </p:cNvPr>
          <p:cNvPicPr>
            <a:picLocks noChangeAspect="1"/>
          </p:cNvPicPr>
          <p:nvPr/>
        </p:nvPicPr>
        <p:blipFill>
          <a:blip r:embed="rId3"/>
          <a:stretch>
            <a:fillRect/>
          </a:stretch>
        </p:blipFill>
        <p:spPr>
          <a:xfrm>
            <a:off x="5144354" y="1727379"/>
            <a:ext cx="6471403" cy="30490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208</a:t>
            </a:fld>
            <a:endParaRPr lang="en-US"/>
          </a:p>
        </p:txBody>
      </p:sp>
    </p:spTree>
    <p:extLst>
      <p:ext uri="{BB962C8B-B14F-4D97-AF65-F5344CB8AC3E}">
        <p14:creationId xmlns:p14="http://schemas.microsoft.com/office/powerpoint/2010/main" val="267791255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Independent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6909" y="1713091"/>
            <a:ext cx="10449177"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209</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D9366CCF-6D16-E30A-5ACC-D5EA7A55A327}"/>
              </a:ext>
            </a:extLst>
          </p:cNvPr>
          <p:cNvPicPr>
            <a:picLocks noChangeAspect="1"/>
          </p:cNvPicPr>
          <p:nvPr/>
        </p:nvPicPr>
        <p:blipFill>
          <a:blip r:embed="rId3"/>
          <a:stretch>
            <a:fillRect/>
          </a:stretch>
        </p:blipFill>
        <p:spPr>
          <a:xfrm>
            <a:off x="892016" y="2621347"/>
            <a:ext cx="9480562" cy="3305924"/>
          </a:xfrm>
          <a:prstGeom prst="rect">
            <a:avLst/>
          </a:prstGeom>
          <a:ln w="12700">
            <a:solidFill>
              <a:schemeClr val="tx1"/>
            </a:solidFill>
          </a:ln>
        </p:spPr>
      </p:pic>
    </p:spTree>
    <p:extLst>
      <p:ext uri="{BB962C8B-B14F-4D97-AF65-F5344CB8AC3E}">
        <p14:creationId xmlns:p14="http://schemas.microsoft.com/office/powerpoint/2010/main" val="276112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68351" y="1724608"/>
            <a:ext cx="437877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Personal Circumstances section. The student is reminded that the information they provide can affect the amount of financial aid they receive and that additional information may be required based on the answers given. ">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499846" y="1731130"/>
            <a:ext cx="6091038" cy="256674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a:t>
            </a:fld>
            <a:endParaRPr lang="en-US"/>
          </a:p>
        </p:txBody>
      </p:sp>
    </p:spTree>
    <p:extLst>
      <p:ext uri="{BB962C8B-B14F-4D97-AF65-F5344CB8AC3E}">
        <p14:creationId xmlns:p14="http://schemas.microsoft.com/office/powerpoint/2010/main" val="13615962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6910" y="1714668"/>
            <a:ext cx="449469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gender identity and if they are transgender. The student selects their response from the options for both questions.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210</a:t>
            </a:fld>
            <a:endParaRPr lang="en-US"/>
          </a:p>
        </p:txBody>
      </p:sp>
      <p:pic>
        <p:nvPicPr>
          <p:cNvPr id="4"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78247CE7-E5D7-CF5F-89EF-D20AF262E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409" y="1714668"/>
            <a:ext cx="5017820" cy="445753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14697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4386" y="1725672"/>
            <a:ext cx="9889170"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They are also asked about their race. The student selects checkboxes to answer both questions. </a:t>
            </a:r>
            <a:endParaRPr lang="en-US">
              <a:latin typeface="Arial"/>
            </a:endParaRPr>
          </a:p>
        </p:txBody>
      </p:sp>
      <p:pic>
        <p:nvPicPr>
          <p:cNvPr id="6" name="Picture 5"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25812589-19AC-7A13-876D-8AC294893C6C}"/>
              </a:ext>
            </a:extLst>
          </p:cNvPr>
          <p:cNvPicPr>
            <a:picLocks noChangeAspect="1"/>
          </p:cNvPicPr>
          <p:nvPr/>
        </p:nvPicPr>
        <p:blipFill>
          <a:blip r:embed="rId3"/>
          <a:stretch>
            <a:fillRect/>
          </a:stretch>
        </p:blipFill>
        <p:spPr>
          <a:xfrm>
            <a:off x="762589" y="2786390"/>
            <a:ext cx="4155913" cy="34395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211</a:t>
            </a:fld>
            <a:endParaRPr lang="en-US"/>
          </a:p>
        </p:txBody>
      </p:sp>
      <p:pic>
        <p:nvPicPr>
          <p:cNvPr id="11266" name="Picture 2" descr="Screenshot continuation of the Student Demographics section, which asks the student to select their race: “White,” “Black or African American,” “American Indian or Alaska Native,” “Asian,” or “Native Hawaiian or other Pacific Islander.” The student has the option to select &quot;Prefer not to answer.&quot; ">
            <a:extLst>
              <a:ext uri="{FF2B5EF4-FFF2-40B4-BE49-F238E27FC236}">
                <a16:creationId xmlns:a16="http://schemas.microsoft.com/office/drawing/2014/main" id="{6FE26F51-6355-B201-102A-40136EAB6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112" y="2786389"/>
            <a:ext cx="4678638" cy="341846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99244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74031" y="1725970"/>
            <a:ext cx="416842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3" name="Picture 2" descr="Screenshot continuation of the Student Demographics section, which asks the student to select their citizenship status from the option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358875" y="1725970"/>
            <a:ext cx="6361200" cy="300478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212</a:t>
            </a:fld>
            <a:endParaRPr lang="en-US"/>
          </a:p>
        </p:txBody>
      </p:sp>
    </p:spTree>
    <p:extLst>
      <p:ext uri="{BB962C8B-B14F-4D97-AF65-F5344CB8AC3E}">
        <p14:creationId xmlns:p14="http://schemas.microsoft.com/office/powerpoint/2010/main" val="33826568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6910" y="1714500"/>
            <a:ext cx="407827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"No" option. </a:t>
            </a:r>
            <a:endParaRPr lang="en-US">
              <a:latin typeface="Arial"/>
            </a:endParaRPr>
          </a:p>
        </p:txBody>
      </p:sp>
      <p:pic>
        <p:nvPicPr>
          <p:cNvPr id="3" name="Picture 2" descr="Screenshot continuation of the Student Demographics section, which asks the student if either of their parents attended college.">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371831" y="1727379"/>
            <a:ext cx="6325137" cy="286515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213</a:t>
            </a:fld>
            <a:endParaRPr lang="en-US"/>
          </a:p>
        </p:txBody>
      </p:sp>
    </p:spTree>
    <p:extLst>
      <p:ext uri="{BB962C8B-B14F-4D97-AF65-F5344CB8AC3E}">
        <p14:creationId xmlns:p14="http://schemas.microsoft.com/office/powerpoint/2010/main" val="6528626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6646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Student’s Parent Killed in Line of Duty</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74031" y="1716437"/>
            <a:ext cx="4297214"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Since the student is under the age of 33, they are asked if their parent was killed in the line of duty. The student selects the "No" option. </a:t>
            </a:r>
          </a:p>
        </p:txBody>
      </p:sp>
      <p:pic>
        <p:nvPicPr>
          <p:cNvPr id="3" name="Picture 2" descr="Screenshot continuation of the Student Demographics section, which asks the student if their parent or guardian was killed in the line of duty.">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422002" y="1729316"/>
            <a:ext cx="6192706" cy="285556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214</a:t>
            </a:fld>
            <a:endParaRPr lang="en-US"/>
          </a:p>
        </p:txBody>
      </p:sp>
    </p:spTree>
    <p:extLst>
      <p:ext uri="{BB962C8B-B14F-4D97-AF65-F5344CB8AC3E}">
        <p14:creationId xmlns:p14="http://schemas.microsoft.com/office/powerpoint/2010/main" val="386859225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High School Completion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6909" y="1732121"/>
            <a:ext cx="437448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2024–25 school year. The student selects the "High school diploma"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215</a:t>
            </a:fld>
            <a:endParaRPr lang="en-US"/>
          </a:p>
        </p:txBody>
      </p:sp>
      <p:pic>
        <p:nvPicPr>
          <p:cNvPr id="4" name="Picture 3"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59DBB2CE-34C0-23F2-851F-DD46B781962B}"/>
              </a:ext>
            </a:extLst>
          </p:cNvPr>
          <p:cNvPicPr>
            <a:picLocks noChangeAspect="1"/>
          </p:cNvPicPr>
          <p:nvPr/>
        </p:nvPicPr>
        <p:blipFill>
          <a:blip r:embed="rId3"/>
          <a:stretch>
            <a:fillRect/>
          </a:stretch>
        </p:blipFill>
        <p:spPr>
          <a:xfrm>
            <a:off x="5181600" y="1726879"/>
            <a:ext cx="6402516" cy="3807400"/>
          </a:xfrm>
          <a:prstGeom prst="rect">
            <a:avLst/>
          </a:prstGeom>
          <a:ln>
            <a:solidFill>
              <a:schemeClr val="tx1"/>
            </a:solidFill>
          </a:ln>
        </p:spPr>
      </p:pic>
    </p:spTree>
    <p:extLst>
      <p:ext uri="{BB962C8B-B14F-4D97-AF65-F5344CB8AC3E}">
        <p14:creationId xmlns:p14="http://schemas.microsoft.com/office/powerpoint/2010/main" val="40033446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800" y="5532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72014" y="1710859"/>
            <a:ext cx="11009124"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8" name="Picture 7" descr="Screenshot of the first page of the high school selection section. There are text boxes for the student to search for their high school by selecting the location and entering the name of the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5995" y="2953316"/>
            <a:ext cx="5573061" cy="3232620"/>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504731" y="2953317"/>
            <a:ext cx="4925269" cy="324045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216</a:t>
            </a:fld>
            <a:endParaRPr lang="en-US"/>
          </a:p>
        </p:txBody>
      </p:sp>
    </p:spTree>
    <p:extLst>
      <p:ext uri="{BB962C8B-B14F-4D97-AF65-F5344CB8AC3E}">
        <p14:creationId xmlns:p14="http://schemas.microsoft.com/office/powerpoint/2010/main" val="14318974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9788" y="1716615"/>
            <a:ext cx="448181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00699" y="1721473"/>
            <a:ext cx="6129061" cy="33412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217</a:t>
            </a:fld>
            <a:endParaRPr lang="en-US"/>
          </a:p>
        </p:txBody>
      </p:sp>
    </p:spTree>
    <p:extLst>
      <p:ext uri="{BB962C8B-B14F-4D97-AF65-F5344CB8AC3E}">
        <p14:creationId xmlns:p14="http://schemas.microsoft.com/office/powerpoint/2010/main" val="24136334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Independent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9267" y="1717507"/>
            <a:ext cx="10281190"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student that the next series of pages will help schools determine their ability to pay for college without financial aid.">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762000" y="2729783"/>
            <a:ext cx="9792167" cy="344511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218</a:t>
            </a:fld>
            <a:endParaRPr lang="en-US"/>
          </a:p>
        </p:txBody>
      </p:sp>
    </p:spTree>
    <p:extLst>
      <p:ext uri="{BB962C8B-B14F-4D97-AF65-F5344CB8AC3E}">
        <p14:creationId xmlns:p14="http://schemas.microsoft.com/office/powerpoint/2010/main" val="15408457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Federal Benefits </a:t>
            </a:r>
          </a:p>
        </p:txBody>
      </p:sp>
      <p:sp>
        <p:nvSpPr>
          <p:cNvPr id="2" name="TextBox 1">
            <a:extLst>
              <a:ext uri="{FF2B5EF4-FFF2-40B4-BE49-F238E27FC236}">
                <a16:creationId xmlns:a16="http://schemas.microsoft.com/office/drawing/2014/main" id="{B2B57641-677B-2344-BDB1-54DADD023219}"/>
              </a:ext>
            </a:extLst>
          </p:cNvPr>
          <p:cNvSpPr txBox="1"/>
          <p:nvPr/>
        </p:nvSpPr>
        <p:spPr>
          <a:xfrm>
            <a:off x="686910" y="1725970"/>
            <a:ext cx="449469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their federal benefits. The student selects the response that applies to them.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219</a:t>
            </a:fld>
            <a:endParaRPr lang="en-US"/>
          </a:p>
        </p:txBody>
      </p:sp>
      <p:pic>
        <p:nvPicPr>
          <p:cNvPr id="3" name="Picture 2" descr="Screenshot continuation of the Student Financials section, which asks the student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EF648B6D-6AD7-0D6B-1714-E4E06A7E0B31}"/>
              </a:ext>
            </a:extLst>
          </p:cNvPr>
          <p:cNvPicPr>
            <a:picLocks noChangeAspect="1"/>
          </p:cNvPicPr>
          <p:nvPr/>
        </p:nvPicPr>
        <p:blipFill>
          <a:blip r:embed="rId3"/>
          <a:stretch>
            <a:fillRect/>
          </a:stretch>
        </p:blipFill>
        <p:spPr>
          <a:xfrm>
            <a:off x="6353663" y="1714500"/>
            <a:ext cx="4361473" cy="4457700"/>
          </a:xfrm>
          <a:prstGeom prst="rect">
            <a:avLst/>
          </a:prstGeom>
          <a:ln>
            <a:solidFill>
              <a:schemeClr val="tx1"/>
            </a:solidFill>
          </a:ln>
        </p:spPr>
      </p:pic>
    </p:spTree>
    <p:extLst>
      <p:ext uri="{BB962C8B-B14F-4D97-AF65-F5344CB8AC3E}">
        <p14:creationId xmlns:p14="http://schemas.microsoft.com/office/powerpoint/2010/main" val="359601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pic>
        <p:nvPicPr>
          <p:cNvPr id="3" name="Picture 2" descr="Screenshot of the first page of the Personal Circumstances section, which asks the student to select their marital status: “Single (never married),” “Married (not separated),” “Remarried,” “Separated,” “Divorced,” or “Widowed.” ">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5622313" y="1728415"/>
            <a:ext cx="5807688" cy="36432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a:t>
            </a:fld>
            <a:endParaRPr lang="en-US"/>
          </a:p>
        </p:txBody>
      </p:sp>
    </p:spTree>
    <p:extLst>
      <p:ext uri="{BB962C8B-B14F-4D97-AF65-F5344CB8AC3E}">
        <p14:creationId xmlns:p14="http://schemas.microsoft.com/office/powerpoint/2010/main" val="23579258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Family Size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6910" y="1713091"/>
            <a:ext cx="4494690"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page asks the student if their family size has changed since filing their 2022 tax return. The student selects the “No” option.  </a:t>
            </a:r>
            <a:endParaRPr lang="en-US">
              <a:latin typeface="Arial"/>
              <a:cs typeface="Calibri"/>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220</a:t>
            </a:fld>
            <a:endParaRPr lang="en-US"/>
          </a:p>
        </p:txBody>
      </p:sp>
      <p:pic>
        <p:nvPicPr>
          <p:cNvPr id="6" name="Picture 5" descr="Screenshot continuation of the Student Financials section, which asks the student if their family size has changed from the number of individuals claimed on their 2022 tax return. ">
            <a:extLst>
              <a:ext uri="{FF2B5EF4-FFF2-40B4-BE49-F238E27FC236}">
                <a16:creationId xmlns:a16="http://schemas.microsoft.com/office/drawing/2014/main" id="{DE02486A-D44E-6598-5810-DADFC0F1B467}"/>
              </a:ext>
            </a:extLst>
          </p:cNvPr>
          <p:cNvPicPr>
            <a:picLocks noChangeAspect="1"/>
          </p:cNvPicPr>
          <p:nvPr/>
        </p:nvPicPr>
        <p:blipFill>
          <a:blip r:embed="rId3"/>
          <a:stretch>
            <a:fillRect/>
          </a:stretch>
        </p:blipFill>
        <p:spPr>
          <a:xfrm>
            <a:off x="5600700" y="1714500"/>
            <a:ext cx="6193367" cy="3016250"/>
          </a:xfrm>
          <a:prstGeom prst="rect">
            <a:avLst/>
          </a:prstGeom>
          <a:ln w="12700">
            <a:solidFill>
              <a:schemeClr val="tx1"/>
            </a:solidFill>
          </a:ln>
        </p:spPr>
      </p:pic>
    </p:spTree>
    <p:extLst>
      <p:ext uri="{BB962C8B-B14F-4D97-AF65-F5344CB8AC3E}">
        <p14:creationId xmlns:p14="http://schemas.microsoft.com/office/powerpoint/2010/main" val="32908075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Number in College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4031" y="1714500"/>
            <a:ext cx="4507570"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page asks the student how many people in the family will be in college between July 1, 2024, and June 30, 2025. The student enters a response into the entry field.</a:t>
            </a:r>
            <a:endParaRPr lang="en-US">
              <a:highlight>
                <a:srgbClr val="FFFF00"/>
              </a:highlight>
              <a:latin typeface="Arial"/>
              <a:ea typeface="Calibri"/>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221</a:t>
            </a:fld>
            <a:endParaRPr lang="en-US"/>
          </a:p>
        </p:txBody>
      </p:sp>
      <p:pic>
        <p:nvPicPr>
          <p:cNvPr id="6" name="Picture 5" descr="Screenshot continuation of the Student Financials section, which asks the student to enter the number of people in their family, including the student, that will be in college between July 1, 2024, and June 30, 2025. ">
            <a:extLst>
              <a:ext uri="{FF2B5EF4-FFF2-40B4-BE49-F238E27FC236}">
                <a16:creationId xmlns:a16="http://schemas.microsoft.com/office/drawing/2014/main" id="{4E9EAED0-8861-9E5C-85FA-3A0F84051C01}"/>
              </a:ext>
            </a:extLst>
          </p:cNvPr>
          <p:cNvPicPr>
            <a:picLocks noChangeAspect="1"/>
          </p:cNvPicPr>
          <p:nvPr/>
        </p:nvPicPr>
        <p:blipFill>
          <a:blip r:embed="rId3"/>
          <a:stretch>
            <a:fillRect/>
          </a:stretch>
        </p:blipFill>
        <p:spPr>
          <a:xfrm>
            <a:off x="5642053" y="1714500"/>
            <a:ext cx="6238278" cy="2857500"/>
          </a:xfrm>
          <a:prstGeom prst="rect">
            <a:avLst/>
          </a:prstGeom>
          <a:ln w="12700">
            <a:solidFill>
              <a:schemeClr val="tx1"/>
            </a:solidFill>
          </a:ln>
        </p:spPr>
      </p:pic>
    </p:spTree>
    <p:extLst>
      <p:ext uri="{BB962C8B-B14F-4D97-AF65-F5344CB8AC3E}">
        <p14:creationId xmlns:p14="http://schemas.microsoft.com/office/powerpoint/2010/main" val="316696757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Independent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6910" y="1714500"/>
            <a:ext cx="10182336"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762000" y="2995864"/>
            <a:ext cx="9183678" cy="317633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222</a:t>
            </a:fld>
            <a:endParaRPr lang="en-US"/>
          </a:p>
        </p:txBody>
      </p:sp>
    </p:spTree>
    <p:extLst>
      <p:ext uri="{BB962C8B-B14F-4D97-AF65-F5344CB8AC3E}">
        <p14:creationId xmlns:p14="http://schemas.microsoft.com/office/powerpoint/2010/main" val="183136383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86911" y="1729842"/>
            <a:ext cx="4657822"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The </a:t>
            </a:r>
            <a:r>
              <a:rPr lang="en-US">
                <a:solidFill>
                  <a:srgbClr val="191918"/>
                </a:solidFill>
                <a:latin typeface="Arial"/>
                <a:cs typeface="Arial"/>
              </a:rPr>
              <a:t>student is</a:t>
            </a:r>
            <a:r>
              <a:rPr lang="en-US" sz="1800" b="0" i="0" u="none" strike="noStrike">
                <a:solidFill>
                  <a:srgbClr val="191918"/>
                </a:solidFill>
                <a:effectLst/>
                <a:latin typeface="Arial"/>
                <a:cs typeface="Arial"/>
              </a:rPr>
              <a:t> asked to search for the colleges and/or career schools they would like </a:t>
            </a:r>
            <a:r>
              <a:rPr lang="en-US">
                <a:solidFill>
                  <a:srgbClr val="191918"/>
                </a:solidFill>
                <a:latin typeface="Arial"/>
                <a:cs typeface="Arial"/>
              </a:rPr>
              <a:t>to receive their FAFSA</a:t>
            </a:r>
            <a:r>
              <a:rPr lang="en-US" sz="1800" b="0" i="0" u="none" strike="noStrike" baseline="30000">
                <a:solidFill>
                  <a:srgbClr val="191918"/>
                </a:solidFill>
                <a:effectLst/>
                <a:latin typeface="Arial"/>
                <a:cs typeface="Arial"/>
              </a:rPr>
              <a:t>®</a:t>
            </a:r>
            <a:r>
              <a:rPr lang="en-US" sz="1800" b="0" i="0" u="none" strike="noStrike">
                <a:solidFill>
                  <a:srgbClr val="191918"/>
                </a:solidFill>
                <a:effectLst/>
                <a:latin typeface="Arial"/>
                <a:cs typeface="Arial"/>
              </a:rPr>
              <a:t> information. The </a:t>
            </a:r>
            <a:r>
              <a:rPr lang="en-US">
                <a:solidFill>
                  <a:srgbClr val="191918"/>
                </a:solidFill>
                <a:latin typeface="Arial"/>
                <a:cs typeface="Arial"/>
              </a:rPr>
              <a:t>student </a:t>
            </a:r>
            <a:r>
              <a:rPr lang="en-US" sz="1800" b="0" i="0" u="none" strike="noStrike">
                <a:solidFill>
                  <a:srgbClr val="191918"/>
                </a:solidFill>
                <a:effectLst/>
                <a:latin typeface="Arial"/>
                <a:cs typeface="Arial"/>
              </a:rPr>
              <a:t>searches for a school by entering a state, city, and/or school name. After selecting "Search," they select the correct school from the search results. </a:t>
            </a:r>
            <a:r>
              <a:rPr lang="en-US">
                <a:solidFill>
                  <a:srgbClr val="191918"/>
                </a:solidFill>
                <a:latin typeface="Arial"/>
                <a:cs typeface="Arial"/>
              </a:rPr>
              <a:t>Students can</a:t>
            </a:r>
            <a:r>
              <a:rPr lang="en-US" sz="1800" b="0" i="0" u="none" strike="noStrike">
                <a:solidFill>
                  <a:srgbClr val="191918"/>
                </a:solidFill>
                <a:effectLst/>
                <a:latin typeface="Arial"/>
                <a:cs typeface="Arial"/>
              </a:rPr>
              <a:t> select to send </a:t>
            </a:r>
            <a:r>
              <a:rPr lang="en-US">
                <a:solidFill>
                  <a:srgbClr val="191918"/>
                </a:solidFill>
                <a:latin typeface="Arial"/>
                <a:cs typeface="Arial"/>
              </a:rPr>
              <a:t>their FAFSA</a:t>
            </a:r>
            <a:r>
              <a:rPr lang="en-US" sz="1800" b="0" i="0" u="none" strike="noStrike">
                <a:solidFill>
                  <a:srgbClr val="191918"/>
                </a:solidFill>
                <a:effectLst/>
                <a:latin typeface="Arial"/>
                <a:cs typeface="Arial"/>
              </a:rPr>
              <a:t> information to a maximum of 20 schools. </a:t>
            </a:r>
            <a:endParaRPr lang="en-US" sz="1500">
              <a:latin typeface="Arial"/>
              <a:cs typeface="Arial"/>
            </a:endParaRPr>
          </a:p>
        </p:txBody>
      </p:sp>
      <p:pic>
        <p:nvPicPr>
          <p:cNvPr id="4" name="Picture 6" descr="Screenshot continuation of the Select Colleges section. The student is instructed to enter the state, city, and name of a school in the text boxes and then select the “Search” button. ">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6004017" y="1727379"/>
            <a:ext cx="5641609" cy="411084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223</a:t>
            </a:fld>
            <a:endParaRPr lang="en-US"/>
          </a:p>
        </p:txBody>
      </p:sp>
    </p:spTree>
    <p:extLst>
      <p:ext uri="{BB962C8B-B14F-4D97-AF65-F5344CB8AC3E}">
        <p14:creationId xmlns:p14="http://schemas.microsoft.com/office/powerpoint/2010/main" val="262049705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College Search (Continued)</a:t>
            </a:r>
            <a:endParaRPr lang="en-US" altLang="en-US" sz="4267" b="1" i="0" u="none" strike="noStrike" kern="1200" cap="none" spc="0" normalizeH="0" baseline="0" noProof="0">
              <a:ln>
                <a:noFill/>
              </a:ln>
              <a:effectLst/>
              <a:uLnTx/>
              <a:uFillTx/>
              <a:latin typeface="Oswald"/>
            </a:endParaRPr>
          </a:p>
        </p:txBody>
      </p:sp>
      <p:pic>
        <p:nvPicPr>
          <p:cNvPr id="7" name="Picture 7" descr="Screenshot continuation of the Select Colleges section. Five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3"/>
          <a:stretch>
            <a:fillRect/>
          </a:stretch>
        </p:blipFill>
        <p:spPr>
          <a:xfrm>
            <a:off x="3483773" y="1714500"/>
            <a:ext cx="4283649"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224</a:t>
            </a:fld>
            <a:endParaRPr lang="en-US"/>
          </a:p>
        </p:txBody>
      </p:sp>
    </p:spTree>
    <p:extLst>
      <p:ext uri="{BB962C8B-B14F-4D97-AF65-F5344CB8AC3E}">
        <p14:creationId xmlns:p14="http://schemas.microsoft.com/office/powerpoint/2010/main" val="19826796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76586" y="1723798"/>
            <a:ext cx="4924113"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can view which colleges and/or career schools they have selected. If the student has not selected 20 schools, they have the option to search and select more schools. When the student selects "Continue," they will have completed entering the required student information for their section and can proceed to review and sign their form.</a:t>
            </a:r>
            <a:endParaRPr lang="en-US">
              <a:latin typeface="Arial"/>
            </a:endParaRPr>
          </a:p>
        </p:txBody>
      </p:sp>
      <p:pic>
        <p:nvPicPr>
          <p:cNvPr id="10" name="Picture 9" descr="Screenshot continuation of the Select Colleges section. A list of the schools entered by the student is displayed. The student can select “Remove” or “View Info” hyperlinks for each school.">
            <a:extLst>
              <a:ext uri="{FF2B5EF4-FFF2-40B4-BE49-F238E27FC236}">
                <a16:creationId xmlns:a16="http://schemas.microsoft.com/office/drawing/2014/main" id="{3608944A-6B92-E167-3323-19F6C8304DBF}"/>
              </a:ext>
            </a:extLst>
          </p:cNvPr>
          <p:cNvPicPr>
            <a:picLocks noChangeAspect="1"/>
          </p:cNvPicPr>
          <p:nvPr/>
        </p:nvPicPr>
        <p:blipFill>
          <a:blip r:embed="rId3"/>
          <a:stretch>
            <a:fillRect/>
          </a:stretch>
        </p:blipFill>
        <p:spPr>
          <a:xfrm>
            <a:off x="6476999" y="1711092"/>
            <a:ext cx="4112677" cy="2779111"/>
          </a:xfrm>
          <a:prstGeom prst="rect">
            <a:avLst/>
          </a:prstGeom>
          <a:ln w="12700">
            <a:solidFill>
              <a:schemeClr val="tx1"/>
            </a:solidFill>
          </a:ln>
        </p:spPr>
      </p:pic>
      <p:pic>
        <p:nvPicPr>
          <p:cNvPr id="12" name="Picture 11" descr="Screenshot continuation of the Select Colleges section. Below the tenth school listed, the student can select “Next” to see more schools they’ve selected. After verifying the schools, the student can select “Continue.”">
            <a:extLst>
              <a:ext uri="{FF2B5EF4-FFF2-40B4-BE49-F238E27FC236}">
                <a16:creationId xmlns:a16="http://schemas.microsoft.com/office/drawing/2014/main" id="{F869490D-260D-147E-C1AB-8B29E2C66FFB}"/>
              </a:ext>
            </a:extLst>
          </p:cNvPr>
          <p:cNvPicPr>
            <a:picLocks noChangeAspect="1"/>
          </p:cNvPicPr>
          <p:nvPr/>
        </p:nvPicPr>
        <p:blipFill>
          <a:blip r:embed="rId4"/>
          <a:stretch>
            <a:fillRect/>
          </a:stretch>
        </p:blipFill>
        <p:spPr>
          <a:xfrm>
            <a:off x="6501381" y="4619238"/>
            <a:ext cx="4088295" cy="179629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225</a:t>
            </a:fld>
            <a:endParaRPr lang="en-US"/>
          </a:p>
        </p:txBody>
      </p:sp>
    </p:spTree>
    <p:extLst>
      <p:ext uri="{BB962C8B-B14F-4D97-AF65-F5344CB8AC3E}">
        <p14:creationId xmlns:p14="http://schemas.microsoft.com/office/powerpoint/2010/main" val="354180295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Review Page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6909" y="1723212"/>
            <a:ext cx="4761417" cy="3365024"/>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The review page displays the responses that the </a:t>
            </a:r>
            <a:r>
              <a:rPr lang="en-US">
                <a:solidFill>
                  <a:srgbClr val="191918"/>
                </a:solidFill>
                <a:latin typeface="Arial"/>
                <a:cs typeface="Arial"/>
              </a:rPr>
              <a:t>student </a:t>
            </a:r>
            <a:r>
              <a:rPr lang="en-US" sz="1800" b="0" i="0" u="none" strike="noStrike">
                <a:solidFill>
                  <a:srgbClr val="191918"/>
                </a:solidFill>
                <a:effectLst/>
                <a:latin typeface="Arial"/>
                <a:cs typeface="Arial"/>
              </a:rPr>
              <a:t>has provided in the FAFSA</a:t>
            </a:r>
            <a:r>
              <a:rPr lang="en-US" sz="1800" b="0" i="0" u="none" strike="noStrike" baseline="30000">
                <a:solidFill>
                  <a:srgbClr val="191918"/>
                </a:solidFill>
                <a:effectLst/>
                <a:latin typeface="Arial"/>
                <a:cs typeface="Arial"/>
              </a:rPr>
              <a:t>®</a:t>
            </a:r>
            <a:r>
              <a:rPr lang="en-US" sz="1800" b="0" i="0" u="none" strike="noStrike">
                <a:solidFill>
                  <a:srgbClr val="191918"/>
                </a:solidFill>
                <a:effectLst/>
                <a:latin typeface="Arial"/>
                <a:cs typeface="Arial"/>
              </a:rPr>
              <a:t> </a:t>
            </a:r>
            <a:r>
              <a:rPr lang="en-US">
                <a:solidFill>
                  <a:srgbClr val="191918"/>
                </a:solidFill>
                <a:latin typeface="Arial"/>
                <a:cs typeface="Arial"/>
              </a:rPr>
              <a:t>form.</a:t>
            </a:r>
            <a:r>
              <a:rPr lang="en-US" sz="1800" b="0" i="0" u="none" strike="noStrike">
                <a:solidFill>
                  <a:srgbClr val="191918"/>
                </a:solidFill>
                <a:effectLst/>
                <a:latin typeface="Arial"/>
                <a:cs typeface="Arial"/>
              </a:rPr>
              <a:t> The </a:t>
            </a:r>
            <a:r>
              <a:rPr lang="en-US">
                <a:solidFill>
                  <a:srgbClr val="191918"/>
                </a:solidFill>
                <a:latin typeface="Arial"/>
                <a:cs typeface="Arial"/>
              </a:rPr>
              <a:t>student </a:t>
            </a:r>
            <a:r>
              <a:rPr lang="en-US" sz="1800" b="0" i="0" u="none" strike="noStrike">
                <a:solidFill>
                  <a:srgbClr val="191918"/>
                </a:solidFill>
                <a:effectLst/>
                <a:latin typeface="Arial"/>
                <a:cs typeface="Arial"/>
              </a:rPr>
              <a:t>can view all the responses by selecting "Expand All" or expand each section individually. To edit a response, the </a:t>
            </a:r>
            <a:r>
              <a:rPr lang="en-US">
                <a:solidFill>
                  <a:srgbClr val="191918"/>
                </a:solidFill>
                <a:latin typeface="Arial"/>
                <a:cs typeface="Arial"/>
              </a:rPr>
              <a:t>student</a:t>
            </a:r>
            <a:r>
              <a:rPr lang="en-US" sz="1800" b="0" i="0" u="none" strike="noStrike">
                <a:solidFill>
                  <a:srgbClr val="191918"/>
                </a:solidFill>
                <a:effectLst/>
                <a:latin typeface="Arial"/>
                <a:cs typeface="Arial"/>
              </a:rPr>
              <a:t> can select the question’s hyperlink and they will be taken to the corresponding page.</a:t>
            </a:r>
            <a:r>
              <a:rPr lang="en-US">
                <a:solidFill>
                  <a:srgbClr val="191918"/>
                </a:solidFill>
                <a:latin typeface="Arial"/>
                <a:cs typeface="Arial"/>
              </a:rPr>
              <a:t> </a:t>
            </a:r>
            <a:endParaRPr lang="en-US">
              <a:cs typeface="Arial"/>
            </a:endParaRPr>
          </a:p>
        </p:txBody>
      </p:sp>
      <p:pic>
        <p:nvPicPr>
          <p:cNvPr id="3" name="Picture 2" descr="Screenshot of the review page. Each of the four previous sections are listed, which the student can expand and collapse to review and verify the information they’ve provided.">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626458" y="1711967"/>
            <a:ext cx="5803771" cy="441696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226</a:t>
            </a:fld>
            <a:endParaRPr lang="en-US"/>
          </a:p>
        </p:txBody>
      </p:sp>
    </p:spTree>
    <p:extLst>
      <p:ext uri="{BB962C8B-B14F-4D97-AF65-F5344CB8AC3E}">
        <p14:creationId xmlns:p14="http://schemas.microsoft.com/office/powerpoint/2010/main" val="37976166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4245699" cy="2533963"/>
          </a:xfrm>
          <a:prstGeom prst="rect">
            <a:avLst/>
          </a:prstGeom>
          <a:noFill/>
        </p:spPr>
        <p:txBody>
          <a:bodyPr wrap="square" lIns="91440" tIns="45720" rIns="91440" bIns="45720" rtlCol="0" anchor="t">
            <a:spAutoFit/>
          </a:bodyPr>
          <a:lstStyle/>
          <a:p>
            <a:pPr>
              <a:lnSpc>
                <a:spcPct val="150000"/>
              </a:lnSpc>
            </a:pPr>
            <a:r>
              <a:rPr lang="en-US"/>
              <a:t>On this page, the student acknowledges the terms and conditions of the FAFSA</a:t>
            </a:r>
            <a:r>
              <a:rPr lang="en-US" baseline="30000"/>
              <a:t>®</a:t>
            </a:r>
            <a:r>
              <a:rPr lang="en-US"/>
              <a:t> form and signs. Since all required sections are complete, the student can both sign and submit the FAFSA form. </a:t>
            </a:r>
          </a:p>
        </p:txBody>
      </p:sp>
      <p:pic>
        <p:nvPicPr>
          <p:cNvPr id="3" name="Picture 5" descr="Screenshot of the signature page. The student is instructed to review the terms and conditions they will be agreeing to by signing the FAFSA form.">
            <a:extLst>
              <a:ext uri="{FF2B5EF4-FFF2-40B4-BE49-F238E27FC236}">
                <a16:creationId xmlns:a16="http://schemas.microsoft.com/office/drawing/2014/main" id="{98141AF1-FA02-864C-FDB0-2F65AF2FA88C}"/>
              </a:ext>
            </a:extLst>
          </p:cNvPr>
          <p:cNvPicPr>
            <a:picLocks noChangeAspect="1"/>
          </p:cNvPicPr>
          <p:nvPr/>
        </p:nvPicPr>
        <p:blipFill>
          <a:blip r:embed="rId3"/>
          <a:stretch>
            <a:fillRect/>
          </a:stretch>
        </p:blipFill>
        <p:spPr>
          <a:xfrm>
            <a:off x="5417477" y="1731929"/>
            <a:ext cx="6231466" cy="442218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227</a:t>
            </a:fld>
            <a:endParaRPr lang="en-US"/>
          </a:p>
        </p:txBody>
      </p:sp>
    </p:spTree>
    <p:extLst>
      <p:ext uri="{BB962C8B-B14F-4D97-AF65-F5344CB8AC3E}">
        <p14:creationId xmlns:p14="http://schemas.microsoft.com/office/powerpoint/2010/main" val="47892989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Signature (Continued)</a:t>
            </a:r>
            <a:endParaRPr lang="en-US" altLang="en-US" sz="4267" b="1" i="0" u="none" strike="noStrike" kern="1200" cap="none" spc="0" normalizeH="0" baseline="0" noProof="0">
              <a:ln>
                <a:noFill/>
              </a:ln>
              <a:effectLst/>
              <a:uLnTx/>
              <a:uFillTx/>
              <a:latin typeface="Oswald"/>
            </a:endParaRPr>
          </a:p>
        </p:txBody>
      </p:sp>
      <p:pic>
        <p:nvPicPr>
          <p:cNvPr id="2" name="Picture 2" descr="Screenshot continuation of the signature page, which lists the remaining terms and conditions the student agrees to by signing the FAFSA form. A checkbox indicates the student agrees to the terms, and there’s a button for the student to “Submit” the FAFSA form.">
            <a:extLst>
              <a:ext uri="{FF2B5EF4-FFF2-40B4-BE49-F238E27FC236}">
                <a16:creationId xmlns:a16="http://schemas.microsoft.com/office/drawing/2014/main" id="{30FC935C-50B9-D48F-2E5B-B16743A8CDF8}"/>
              </a:ext>
            </a:extLst>
          </p:cNvPr>
          <p:cNvPicPr>
            <a:picLocks noChangeAspect="1"/>
          </p:cNvPicPr>
          <p:nvPr/>
        </p:nvPicPr>
        <p:blipFill>
          <a:blip r:embed="rId3"/>
          <a:stretch>
            <a:fillRect/>
          </a:stretch>
        </p:blipFill>
        <p:spPr>
          <a:xfrm>
            <a:off x="2265994" y="1714500"/>
            <a:ext cx="6669412" cy="445770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228</a:t>
            </a:fld>
            <a:endParaRPr lang="en-US"/>
          </a:p>
        </p:txBody>
      </p:sp>
    </p:spTree>
    <p:extLst>
      <p:ext uri="{BB962C8B-B14F-4D97-AF65-F5344CB8AC3E}">
        <p14:creationId xmlns:p14="http://schemas.microsoft.com/office/powerpoint/2010/main" val="80274691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Confirmation Page</a:t>
            </a:r>
          </a:p>
        </p:txBody>
      </p:sp>
      <p:sp>
        <p:nvSpPr>
          <p:cNvPr id="2" name="TextBox 1">
            <a:extLst>
              <a:ext uri="{FF2B5EF4-FFF2-40B4-BE49-F238E27FC236}">
                <a16:creationId xmlns:a16="http://schemas.microsoft.com/office/drawing/2014/main" id="{FD14C24C-5879-9D9D-8034-231E7F261124}"/>
              </a:ext>
            </a:extLst>
          </p:cNvPr>
          <p:cNvSpPr txBox="1"/>
          <p:nvPr/>
        </p:nvSpPr>
        <p:spPr>
          <a:xfrm>
            <a:off x="644809" y="1716830"/>
            <a:ext cx="4536791"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student is presented the confirmation page. This page displays information for the student about their completion date, data release number, and next steps, including tracking their FAFSA</a:t>
            </a:r>
            <a:r>
              <a:rPr lang="en-US" baseline="30000">
                <a:solidFill>
                  <a:srgbClr val="191918"/>
                </a:solidFill>
                <a:latin typeface="Arial"/>
                <a:cs typeface="Arial"/>
              </a:rPr>
              <a:t>®</a:t>
            </a:r>
            <a:r>
              <a:rPr lang="en-US">
                <a:solidFill>
                  <a:srgbClr val="191918"/>
                </a:solidFill>
                <a:latin typeface="Arial"/>
                <a:cs typeface="Arial"/>
              </a:rPr>
              <a:t> form. The student also sees an estimation for their Student Aid Index. </a:t>
            </a:r>
            <a:endParaRPr lang="en-US">
              <a:cs typeface="Arial"/>
            </a:endParaRPr>
          </a:p>
        </p:txBody>
      </p:sp>
      <p:pic>
        <p:nvPicPr>
          <p:cNvPr id="4" name="Picture 5" descr="Screenshot of the student completion page, informing the student they have completed the student section successfully. On this page, the student is provided with their completion date, their date release number, and an estimation of their student aid index. Below that, the student is informed that they may be eligible for a Federal Pell Grant. ">
            <a:extLst>
              <a:ext uri="{FF2B5EF4-FFF2-40B4-BE49-F238E27FC236}">
                <a16:creationId xmlns:a16="http://schemas.microsoft.com/office/drawing/2014/main" id="{17746729-7EDC-0EEF-3ABA-7F782A9510DB}"/>
              </a:ext>
            </a:extLst>
          </p:cNvPr>
          <p:cNvPicPr>
            <a:picLocks noChangeAspect="1"/>
          </p:cNvPicPr>
          <p:nvPr/>
        </p:nvPicPr>
        <p:blipFill>
          <a:blip r:embed="rId3"/>
          <a:stretch>
            <a:fillRect/>
          </a:stretch>
        </p:blipFill>
        <p:spPr>
          <a:xfrm>
            <a:off x="5486400" y="1709804"/>
            <a:ext cx="6417733" cy="297953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229</a:t>
            </a:fld>
            <a:endParaRPr lang="en-US"/>
          </a:p>
        </p:txBody>
      </p:sp>
    </p:spTree>
    <p:extLst>
      <p:ext uri="{BB962C8B-B14F-4D97-AF65-F5344CB8AC3E}">
        <p14:creationId xmlns:p14="http://schemas.microsoft.com/office/powerpoint/2010/main" val="252734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2024–25 school year and if they will have their first bachelor’s degree. The student selects that they will be a "First Year (freshman)" and that they will not have their first bachelor’s degree. </a:t>
            </a: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23</a:t>
            </a:fld>
            <a:endParaRPr lang="en-US"/>
          </a:p>
        </p:txBody>
      </p:sp>
      <p:pic>
        <p:nvPicPr>
          <p:cNvPr id="13314" name="Picture 2"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a:extLst>
              <a:ext uri="{FF2B5EF4-FFF2-40B4-BE49-F238E27FC236}">
                <a16:creationId xmlns:a16="http://schemas.microsoft.com/office/drawing/2014/main" id="{7D40A8E4-3D9F-8438-C7D3-A3AE694F5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057" y="1743070"/>
            <a:ext cx="6337498" cy="41965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2206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 Confirmation Page (Continued)</a:t>
            </a:r>
            <a:endParaRPr lang="en-US" altLang="en-US" sz="4000" b="1" i="0" u="none" strike="noStrike" kern="1200" cap="none" spc="0" normalizeH="0" baseline="0" noProof="0">
              <a:ln>
                <a:noFill/>
              </a:ln>
              <a:effectLst/>
              <a:uLnTx/>
              <a:uFillTx/>
              <a:latin typeface="Oswald"/>
            </a:endParaRPr>
          </a:p>
        </p:txBody>
      </p:sp>
      <p:pic>
        <p:nvPicPr>
          <p:cNvPr id="2" name="Picture 3" descr="Screenshot continuation of the student completion page, which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begin the application for student aid from their state. ">
            <a:extLst>
              <a:ext uri="{FF2B5EF4-FFF2-40B4-BE49-F238E27FC236}">
                <a16:creationId xmlns:a16="http://schemas.microsoft.com/office/drawing/2014/main" id="{7635FD47-DFF4-31DB-B08D-97B67C2ECEBE}"/>
              </a:ext>
            </a:extLst>
          </p:cNvPr>
          <p:cNvPicPr>
            <a:picLocks noChangeAspect="1"/>
          </p:cNvPicPr>
          <p:nvPr/>
        </p:nvPicPr>
        <p:blipFill>
          <a:blip r:embed="rId3"/>
          <a:stretch>
            <a:fillRect/>
          </a:stretch>
        </p:blipFill>
        <p:spPr>
          <a:xfrm>
            <a:off x="2570816" y="1710980"/>
            <a:ext cx="6072277" cy="44612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230</a:t>
            </a:fld>
            <a:endParaRPr lang="en-US"/>
          </a:p>
        </p:txBody>
      </p:sp>
    </p:spTree>
    <p:extLst>
      <p:ext uri="{BB962C8B-B14F-4D97-AF65-F5344CB8AC3E}">
        <p14:creationId xmlns:p14="http://schemas.microsoft.com/office/powerpoint/2010/main" val="38246558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1624871" cy="2057397"/>
          </a:xfrm>
        </p:spPr>
        <p:txBody>
          <a:bodyPr/>
          <a:lstStyle/>
          <a:p>
            <a:r>
              <a:rPr lang="en-US" sz="4800" cap="none">
                <a:latin typeface="Oswald"/>
                <a:ea typeface="Noto Serif"/>
                <a:cs typeface="Noto Serif"/>
              </a:rPr>
              <a:t>FAFSA Submission Summary</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79422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u="none" strike="noStrike" kern="1200" cap="none" spc="0" normalizeH="0" baseline="0" noProof="0">
                <a:ln>
                  <a:noFill/>
                </a:ln>
                <a:effectLst/>
                <a:uLnTx/>
                <a:uFillTx/>
                <a:latin typeface="Oswald"/>
              </a:rPr>
              <a:t>FAFSA Submission Summary Landing Page</a:t>
            </a:r>
            <a:endParaRPr lang="en-US" altLang="en-US" sz="4267" b="1"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F51169CC-E5A2-7867-BD6E-06545AF4E6B0}"/>
              </a:ext>
            </a:extLst>
          </p:cNvPr>
          <p:cNvSpPr txBox="1"/>
          <p:nvPr/>
        </p:nvSpPr>
        <p:spPr>
          <a:xfrm>
            <a:off x="696567" y="1621475"/>
            <a:ext cx="4485033" cy="50269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student receives a FAFSA Submission Summary for their processed FAFSA</a:t>
            </a:r>
            <a:r>
              <a:rPr lang="en-US" baseline="30000">
                <a:solidFill>
                  <a:srgbClr val="191918"/>
                </a:solidFill>
                <a:latin typeface="Arial"/>
                <a:cs typeface="Arial"/>
              </a:rPr>
              <a:t>®</a:t>
            </a:r>
            <a:r>
              <a:rPr lang="en-US">
                <a:solidFill>
                  <a:srgbClr val="191918"/>
                </a:solidFill>
                <a:latin typeface="Arial"/>
                <a:cs typeface="Arial"/>
              </a:rPr>
              <a:t> form and any subsequent corrections that they submit. The FAFSA Submission Summary is broken into four tabs: Eligibility Overview, FAFSA Form Answers, School Information, and Next Steps. At the top, the student will see information about when their form was received and processed. They also have the option to print their FAFSA Submission Summary to keep for their records. </a:t>
            </a:r>
            <a:endParaRPr lang="en-US" i="1">
              <a:cs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232</a:t>
            </a:fld>
            <a:endParaRPr lang="en-US"/>
          </a:p>
        </p:txBody>
      </p:sp>
      <p:pic>
        <p:nvPicPr>
          <p:cNvPr id="3" name="Picture 2" descr="Screenshot of the FAFSA Submission Summary, which informs the student the date their FAFSA form was submitted, the day it was processed, and their data release number. Below that, the student can view their eligibility overview, FAFSA answers, their school information, and next steps. ">
            <a:extLst>
              <a:ext uri="{FF2B5EF4-FFF2-40B4-BE49-F238E27FC236}">
                <a16:creationId xmlns:a16="http://schemas.microsoft.com/office/drawing/2014/main" id="{9F40EBA3-B8EA-5821-6663-7B423C25BFE6}"/>
              </a:ext>
            </a:extLst>
          </p:cNvPr>
          <p:cNvPicPr>
            <a:picLocks noChangeAspect="1"/>
          </p:cNvPicPr>
          <p:nvPr/>
        </p:nvPicPr>
        <p:blipFill>
          <a:blip r:embed="rId3"/>
          <a:stretch>
            <a:fillRect/>
          </a:stretch>
        </p:blipFill>
        <p:spPr>
          <a:xfrm>
            <a:off x="5600700" y="1730829"/>
            <a:ext cx="6139543" cy="1511272"/>
          </a:xfrm>
          <a:prstGeom prst="rect">
            <a:avLst/>
          </a:prstGeom>
          <a:ln w="12700">
            <a:solidFill>
              <a:schemeClr val="tx1"/>
            </a:solidFill>
          </a:ln>
        </p:spPr>
      </p:pic>
    </p:spTree>
    <p:extLst>
      <p:ext uri="{BB962C8B-B14F-4D97-AF65-F5344CB8AC3E}">
        <p14:creationId xmlns:p14="http://schemas.microsoft.com/office/powerpoint/2010/main" val="2030006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Eligibility Overview</a:t>
            </a:r>
            <a:endParaRPr lang="en-US" altLang="en-US" sz="4267" b="1" i="0" u="none" strike="noStrike" kern="1200" cap="none" spc="0" normalizeH="0" baseline="0" noProof="0">
              <a:ln>
                <a:noFill/>
              </a:ln>
              <a:effectLst/>
              <a:uLnTx/>
              <a:uFillTx/>
              <a:latin typeface="Oswald"/>
            </a:endParaRPr>
          </a:p>
        </p:txBody>
      </p:sp>
      <p:sp>
        <p:nvSpPr>
          <p:cNvPr id="8" name="TextBox 7">
            <a:extLst>
              <a:ext uri="{FF2B5EF4-FFF2-40B4-BE49-F238E27FC236}">
                <a16:creationId xmlns:a16="http://schemas.microsoft.com/office/drawing/2014/main" id="{A0AC53C4-650A-66B1-8F78-CE2E7AC9C727}"/>
              </a:ext>
            </a:extLst>
          </p:cNvPr>
          <p:cNvSpPr txBox="1"/>
          <p:nvPr/>
        </p:nvSpPr>
        <p:spPr>
          <a:xfrm>
            <a:off x="659942" y="1714731"/>
            <a:ext cx="4734950"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Eligibility Overview tab, the student sees information about what federal student aid they may be eligible for, such as a Federal Pell Grant and Federal Direct Loans. They are also able to view the Student Aid Index. Any amounts of financial aid that display on this tab are estimates and are not guaranteed. Final determination of the student’s financial aid eligibility is provided by their school’s financial aid office. </a:t>
            </a:r>
            <a:endParaRPr lang="en-US">
              <a:cs typeface="Arial"/>
            </a:endParaRPr>
          </a:p>
        </p:txBody>
      </p:sp>
      <p:pic>
        <p:nvPicPr>
          <p:cNvPr id="6" name="Picture 5" descr="Screenshot continuation of the FAFSA Submission Summary, which displays the eligibility overview tab. Estimated amount for a Federal Pell Grant and Federal Direct Loans for the student are displayed along with information about VA Education and Training Benefits and Federal Work-Study. Below that, the student is reminded that the amounts listed are estimations only and not guaranteed. ">
            <a:extLst>
              <a:ext uri="{FF2B5EF4-FFF2-40B4-BE49-F238E27FC236}">
                <a16:creationId xmlns:a16="http://schemas.microsoft.com/office/drawing/2014/main" id="{726447D7-2D20-0565-4E35-E2BC0D016B6B}"/>
              </a:ext>
            </a:extLst>
          </p:cNvPr>
          <p:cNvPicPr>
            <a:picLocks noChangeAspect="1"/>
          </p:cNvPicPr>
          <p:nvPr/>
        </p:nvPicPr>
        <p:blipFill>
          <a:blip r:embed="rId3"/>
          <a:stretch>
            <a:fillRect/>
          </a:stretch>
        </p:blipFill>
        <p:spPr>
          <a:xfrm>
            <a:off x="6381744" y="1355596"/>
            <a:ext cx="4337969" cy="496196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233</a:t>
            </a:fld>
            <a:endParaRPr lang="en-US"/>
          </a:p>
        </p:txBody>
      </p:sp>
    </p:spTree>
    <p:extLst>
      <p:ext uri="{BB962C8B-B14F-4D97-AF65-F5344CB8AC3E}">
        <p14:creationId xmlns:p14="http://schemas.microsoft.com/office/powerpoint/2010/main" val="33315481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Eligibility Overview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eligibility overview tab of the FAFSA Submission Summary. The Student Aid Index for the student is displayed with a hyperlink for the student to learn “What does this mean?” ">
            <a:extLst>
              <a:ext uri="{FF2B5EF4-FFF2-40B4-BE49-F238E27FC236}">
                <a16:creationId xmlns:a16="http://schemas.microsoft.com/office/drawing/2014/main" id="{DAC184F0-AD0B-D2DE-9D92-1DB6C34FED3E}"/>
              </a:ext>
            </a:extLst>
          </p:cNvPr>
          <p:cNvPicPr>
            <a:picLocks noChangeAspect="1"/>
          </p:cNvPicPr>
          <p:nvPr/>
        </p:nvPicPr>
        <p:blipFill>
          <a:blip r:embed="rId3"/>
          <a:stretch>
            <a:fillRect/>
          </a:stretch>
        </p:blipFill>
        <p:spPr>
          <a:xfrm>
            <a:off x="1616426" y="2731647"/>
            <a:ext cx="7972993" cy="228122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234</a:t>
            </a:fld>
            <a:endParaRPr lang="en-US"/>
          </a:p>
        </p:txBody>
      </p:sp>
    </p:spTree>
    <p:extLst>
      <p:ext uri="{BB962C8B-B14F-4D97-AF65-F5344CB8AC3E}">
        <p14:creationId xmlns:p14="http://schemas.microsoft.com/office/powerpoint/2010/main" val="17954472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FAFSA Form Answers</a:t>
            </a:r>
            <a:r>
              <a:rPr lang="en-US" altLang="en-US" sz="4250" b="1" i="0" u="none" strike="noStrike" kern="1200" cap="none" spc="0" normalizeH="0" baseline="0" noProof="0">
                <a:ln>
                  <a:noFill/>
                </a:ln>
                <a:effectLst/>
                <a:uLnTx/>
                <a:uFillTx/>
                <a:latin typeface="Oswald"/>
              </a:rPr>
              <a:t>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7AFCC7D7-1612-8436-481D-3AE10CD93047}"/>
              </a:ext>
            </a:extLst>
          </p:cNvPr>
          <p:cNvSpPr txBox="1"/>
          <p:nvPr/>
        </p:nvSpPr>
        <p:spPr>
          <a:xfrm>
            <a:off x="678460" y="1714500"/>
            <a:ext cx="437429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solidFill>
                  <a:srgbClr val="191918"/>
                </a:solidFill>
                <a:latin typeface="Arial"/>
                <a:cs typeface="Arial"/>
              </a:rPr>
              <a:t>On the FAFSA Form Answers tab, the student sees the answers that they and, if applicable, their contributor(s) provided on their FAFSA</a:t>
            </a:r>
            <a:r>
              <a:rPr lang="en-US" baseline="30000" dirty="0">
                <a:solidFill>
                  <a:srgbClr val="191918"/>
                </a:solidFill>
                <a:latin typeface="Arial"/>
                <a:cs typeface="Arial"/>
              </a:rPr>
              <a:t>®</a:t>
            </a:r>
            <a:r>
              <a:rPr lang="en-US" dirty="0">
                <a:solidFill>
                  <a:srgbClr val="191918"/>
                </a:solidFill>
                <a:latin typeface="Arial"/>
                <a:cs typeface="Arial"/>
              </a:rPr>
              <a:t> form. If any of the provided answers are incorrect, the student can choose to start a correction. </a:t>
            </a:r>
            <a:endParaRPr lang="en-US">
              <a:cs typeface="Arial"/>
            </a:endParaRPr>
          </a:p>
        </p:txBody>
      </p:sp>
      <p:pic>
        <p:nvPicPr>
          <p:cNvPr id="4" name="Picture 3" descr="Screenshot continuation of the FAFSA Submission Summary, which displays the FAFSA answers tab. Each of the five sections of the FAFSA form are listed, which the student can expand and collapse to view the information that was provided. A button displays the option to “Make a Correction.” ">
            <a:extLst>
              <a:ext uri="{FF2B5EF4-FFF2-40B4-BE49-F238E27FC236}">
                <a16:creationId xmlns:a16="http://schemas.microsoft.com/office/drawing/2014/main" id="{1DD42559-7D1B-3479-89E0-AF6C5602203D}"/>
              </a:ext>
            </a:extLst>
          </p:cNvPr>
          <p:cNvPicPr>
            <a:picLocks noChangeAspect="1"/>
          </p:cNvPicPr>
          <p:nvPr/>
        </p:nvPicPr>
        <p:blipFill>
          <a:blip r:embed="rId3"/>
          <a:stretch>
            <a:fillRect/>
          </a:stretch>
        </p:blipFill>
        <p:spPr>
          <a:xfrm>
            <a:off x="6254840" y="1280560"/>
            <a:ext cx="4559120" cy="498633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235</a:t>
            </a:fld>
            <a:endParaRPr lang="en-US"/>
          </a:p>
        </p:txBody>
      </p:sp>
    </p:spTree>
    <p:extLst>
      <p:ext uri="{BB962C8B-B14F-4D97-AF65-F5344CB8AC3E}">
        <p14:creationId xmlns:p14="http://schemas.microsoft.com/office/powerpoint/2010/main" val="306675578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FAFSA Form Answers</a:t>
            </a:r>
            <a:r>
              <a:rPr lang="en-US" altLang="en-US" sz="4250" b="1" i="0" u="none" strike="noStrike" kern="1200" cap="none" spc="0" normalizeH="0" baseline="0" noProof="0">
                <a:ln>
                  <a:noFill/>
                </a:ln>
                <a:effectLst/>
                <a:uLnTx/>
                <a:uFillTx/>
                <a:latin typeface="Oswald"/>
              </a:rPr>
              <a:t> (Continued)</a:t>
            </a:r>
            <a:endParaRPr lang="en-US" altLang="en-US" sz="4267" b="1" i="0" u="none" strike="noStrike" kern="1200" cap="none" spc="0" normalizeH="0" baseline="0" noProof="0">
              <a:ln>
                <a:noFill/>
              </a:ln>
              <a:effectLst/>
              <a:uLnTx/>
              <a:uFillTx/>
              <a:latin typeface="Oswald"/>
            </a:endParaRPr>
          </a:p>
        </p:txBody>
      </p:sp>
      <p:pic>
        <p:nvPicPr>
          <p:cNvPr id="4" name="Picture 3" descr="Screenshot continuation of the FAFSA answers tab of the FAFSA Submission Summary. Each of the four sections the contributor completed on the FAFSA form are listed, which the student can expand or collapse to view the information that was provided. ">
            <a:extLst>
              <a:ext uri="{FF2B5EF4-FFF2-40B4-BE49-F238E27FC236}">
                <a16:creationId xmlns:a16="http://schemas.microsoft.com/office/drawing/2014/main" id="{C8A9B65B-75C7-1E1C-0A3F-B1545AB7C123}"/>
              </a:ext>
            </a:extLst>
          </p:cNvPr>
          <p:cNvPicPr>
            <a:picLocks noChangeAspect="1"/>
          </p:cNvPicPr>
          <p:nvPr/>
        </p:nvPicPr>
        <p:blipFill>
          <a:blip r:embed="rId3"/>
          <a:stretch>
            <a:fillRect/>
          </a:stretch>
        </p:blipFill>
        <p:spPr>
          <a:xfrm>
            <a:off x="2164146" y="1911171"/>
            <a:ext cx="6901683" cy="412758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236</a:t>
            </a:fld>
            <a:endParaRPr lang="en-US"/>
          </a:p>
        </p:txBody>
      </p:sp>
    </p:spTree>
    <p:extLst>
      <p:ext uri="{BB962C8B-B14F-4D97-AF65-F5344CB8AC3E}">
        <p14:creationId xmlns:p14="http://schemas.microsoft.com/office/powerpoint/2010/main" val="104685994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School Information</a:t>
            </a:r>
            <a:r>
              <a:rPr lang="en-US" altLang="en-US" sz="4250" b="1" i="0" u="none" strike="noStrike" kern="1200" cap="none" spc="0" normalizeH="0" baseline="0" noProof="0">
                <a:ln>
                  <a:noFill/>
                </a:ln>
                <a:effectLst/>
                <a:uLnTx/>
                <a:uFillTx/>
                <a:latin typeface="Oswald"/>
              </a:rPr>
              <a:t>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C91DCEF6-8C01-F206-3D00-F7364FF483EE}"/>
              </a:ext>
            </a:extLst>
          </p:cNvPr>
          <p:cNvSpPr txBox="1"/>
          <p:nvPr/>
        </p:nvSpPr>
        <p:spPr>
          <a:xfrm>
            <a:off x="688885" y="1713517"/>
            <a:ext cx="4087044"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School Information tab, the student sees information about the college(s) and/or career school(s) that they selected to send their FAFSA</a:t>
            </a:r>
            <a:r>
              <a:rPr lang="en-US" baseline="30000">
                <a:solidFill>
                  <a:srgbClr val="191918"/>
                </a:solidFill>
                <a:latin typeface="Arial"/>
                <a:cs typeface="Arial"/>
              </a:rPr>
              <a:t>®</a:t>
            </a:r>
            <a:r>
              <a:rPr lang="en-US">
                <a:solidFill>
                  <a:srgbClr val="191918"/>
                </a:solidFill>
                <a:latin typeface="Arial"/>
                <a:cs typeface="Arial"/>
              </a:rPr>
              <a:t> information. The student can compare the graduation rate, retention rate, transfer rate, default rate, median debt upon completion, and average annual cost of their selected schools. </a:t>
            </a:r>
            <a:endParaRPr lang="en-US">
              <a:cs typeface="Arial"/>
            </a:endParaRPr>
          </a:p>
        </p:txBody>
      </p:sp>
      <p:pic>
        <p:nvPicPr>
          <p:cNvPr id="4" name="Picture 3" descr="Screenshot continuation of the FAFSA Submission Summary, which displays the school information tab. The schools that the student listed on their FAFSA form are displayed with additional information provided for them to compare. This includes graduation rate, retention rate, transfer rate, default rate, median debt upon completion, and average annual cost. ">
            <a:extLst>
              <a:ext uri="{FF2B5EF4-FFF2-40B4-BE49-F238E27FC236}">
                <a16:creationId xmlns:a16="http://schemas.microsoft.com/office/drawing/2014/main" id="{1D4E35E5-2B65-C61A-667C-D2260E0B7C67}"/>
              </a:ext>
            </a:extLst>
          </p:cNvPr>
          <p:cNvPicPr>
            <a:picLocks noChangeAspect="1"/>
          </p:cNvPicPr>
          <p:nvPr/>
        </p:nvPicPr>
        <p:blipFill>
          <a:blip r:embed="rId3"/>
          <a:stretch>
            <a:fillRect/>
          </a:stretch>
        </p:blipFill>
        <p:spPr>
          <a:xfrm>
            <a:off x="5502726" y="1709975"/>
            <a:ext cx="6090558" cy="330741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237</a:t>
            </a:fld>
            <a:endParaRPr lang="en-US"/>
          </a:p>
        </p:txBody>
      </p:sp>
    </p:spTree>
    <p:extLst>
      <p:ext uri="{BB962C8B-B14F-4D97-AF65-F5344CB8AC3E}">
        <p14:creationId xmlns:p14="http://schemas.microsoft.com/office/powerpoint/2010/main" val="6042080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Next Steps</a:t>
            </a:r>
            <a:r>
              <a:rPr lang="en-US" altLang="en-US" sz="4250" b="1" i="0" u="none" strike="noStrike" kern="1200" cap="none" spc="0" normalizeH="0" baseline="0" noProof="0">
                <a:ln>
                  <a:noFill/>
                </a:ln>
                <a:effectLst/>
                <a:uLnTx/>
                <a:uFillTx/>
                <a:latin typeface="Oswald"/>
              </a:rPr>
              <a:t>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2C1583FB-6C88-B3C7-3E61-7FE8647597B5}"/>
              </a:ext>
            </a:extLst>
          </p:cNvPr>
          <p:cNvSpPr txBox="1"/>
          <p:nvPr/>
        </p:nvSpPr>
        <p:spPr>
          <a:xfrm>
            <a:off x="662240" y="1717073"/>
            <a:ext cx="4519360"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Next Steps tab, the student sees comments that pertain to their FAFSA</a:t>
            </a:r>
            <a:r>
              <a:rPr lang="en-US" baseline="30000">
                <a:solidFill>
                  <a:srgbClr val="191918"/>
                </a:solidFill>
                <a:latin typeface="Arial"/>
                <a:cs typeface="Arial"/>
              </a:rPr>
              <a:t>®</a:t>
            </a:r>
            <a:r>
              <a:rPr lang="en-US">
                <a:solidFill>
                  <a:srgbClr val="191918"/>
                </a:solidFill>
                <a:latin typeface="Arial"/>
                <a:cs typeface="Arial"/>
              </a:rPr>
              <a:t> form. Some comments may require the student to start a correction or send additional documentation to their school. Other comments may be informational and do not require any further action from the student. </a:t>
            </a:r>
            <a:endParaRPr lang="en-US">
              <a:cs typeface="Arial"/>
            </a:endParaRPr>
          </a:p>
        </p:txBody>
      </p:sp>
      <p:pic>
        <p:nvPicPr>
          <p:cNvPr id="4" name="Picture 3" descr="Screenshot continuation of the FAFSA Submission Summary, which displays the next steps tab. Three steps are provided for the student to follow: correct any errors on the FAFSA information,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
            <a:extLst>
              <a:ext uri="{FF2B5EF4-FFF2-40B4-BE49-F238E27FC236}">
                <a16:creationId xmlns:a16="http://schemas.microsoft.com/office/drawing/2014/main" id="{0505B4F6-2A9B-A784-D0CE-A8922BE9E82F}"/>
              </a:ext>
            </a:extLst>
          </p:cNvPr>
          <p:cNvPicPr>
            <a:picLocks noChangeAspect="1"/>
          </p:cNvPicPr>
          <p:nvPr/>
        </p:nvPicPr>
        <p:blipFill>
          <a:blip r:embed="rId3"/>
          <a:stretch>
            <a:fillRect/>
          </a:stretch>
        </p:blipFill>
        <p:spPr>
          <a:xfrm>
            <a:off x="6648721" y="1121226"/>
            <a:ext cx="3804015" cy="502893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238</a:t>
            </a:fld>
            <a:endParaRPr lang="en-US"/>
          </a:p>
        </p:txBody>
      </p:sp>
    </p:spTree>
    <p:extLst>
      <p:ext uri="{BB962C8B-B14F-4D97-AF65-F5344CB8AC3E}">
        <p14:creationId xmlns:p14="http://schemas.microsoft.com/office/powerpoint/2010/main" val="80184717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More Resources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1731083"/>
            <a:ext cx="452247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Lastly, along the right side of their FAFSA Submission Summary, the student can choose from additional resources, including visiting Aid Summary or College Scorecard. </a:t>
            </a:r>
            <a:endParaRPr lang="en-US">
              <a:cs typeface="Arial"/>
            </a:endParaRPr>
          </a:p>
        </p:txBody>
      </p:sp>
      <p:pic>
        <p:nvPicPr>
          <p:cNvPr id="4" name="Picture 3" descr="Screenshot continuation of the FAFSA Submission Summary. Hyperlinks provide the student with the option to view information about their student aid in the Aid Summary and to compare schools using the College Scorecard. ">
            <a:extLst>
              <a:ext uri="{FF2B5EF4-FFF2-40B4-BE49-F238E27FC236}">
                <a16:creationId xmlns:a16="http://schemas.microsoft.com/office/drawing/2014/main" id="{5C41F824-FE7F-E8C3-93C0-C7E95760C4C5}"/>
              </a:ext>
            </a:extLst>
          </p:cNvPr>
          <p:cNvPicPr>
            <a:picLocks noChangeAspect="1"/>
          </p:cNvPicPr>
          <p:nvPr/>
        </p:nvPicPr>
        <p:blipFill>
          <a:blip r:embed="rId3"/>
          <a:stretch>
            <a:fillRect/>
          </a:stretch>
        </p:blipFill>
        <p:spPr>
          <a:xfrm>
            <a:off x="5804856" y="1709387"/>
            <a:ext cx="5479795" cy="42015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239</a:t>
            </a:fld>
            <a:endParaRPr lang="en-US"/>
          </a:p>
        </p:txBody>
      </p:sp>
    </p:spTree>
    <p:extLst>
      <p:ext uri="{BB962C8B-B14F-4D97-AF65-F5344CB8AC3E}">
        <p14:creationId xmlns:p14="http://schemas.microsoft.com/office/powerpoint/2010/main" val="2853714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selects the "None of these apply" option.</a:t>
            </a:r>
            <a:endParaRPr lang="en-US">
              <a:latin typeface="Arial" panose="020B0604020202020204" pitchFamily="34" charset="0"/>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
            <a:extLst>
              <a:ext uri="{FF2B5EF4-FFF2-40B4-BE49-F238E27FC236}">
                <a16:creationId xmlns:a16="http://schemas.microsoft.com/office/drawing/2014/main" id="{14412A07-009D-7269-1D32-D2544CAA0999}"/>
              </a:ext>
            </a:extLst>
          </p:cNvPr>
          <p:cNvPicPr>
            <a:picLocks noChangeAspect="1"/>
          </p:cNvPicPr>
          <p:nvPr/>
        </p:nvPicPr>
        <p:blipFill>
          <a:blip r:embed="rId4"/>
          <a:stretch>
            <a:fillRect/>
          </a:stretch>
        </p:blipFill>
        <p:spPr>
          <a:xfrm>
            <a:off x="6096000" y="1725970"/>
            <a:ext cx="4843564" cy="443336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a:t>
            </a:fld>
            <a:endParaRPr lang="en-US"/>
          </a:p>
        </p:txBody>
      </p:sp>
    </p:spTree>
    <p:extLst>
      <p:ext uri="{BB962C8B-B14F-4D97-AF65-F5344CB8AC3E}">
        <p14:creationId xmlns:p14="http://schemas.microsoft.com/office/powerpoint/2010/main" val="691123450"/>
      </p:ext>
    </p:extLst>
  </p:cSld>
  <p:clrMapOvr>
    <a:overrideClrMapping bg1="lt1" tx1="dk1" bg2="lt2" tx2="dk2" accent1="accent1" accent2="accent2" accent3="accent3" accent4="accent4" accent5="accent5" accent6="accent6" hlink="hlink" folHlink="folHlink"/>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7374181" cy="2057397"/>
          </a:xfrm>
        </p:spPr>
        <p:txBody>
          <a:bodyPr/>
          <a:lstStyle/>
          <a:p>
            <a:r>
              <a:rPr lang="en-US" sz="4800" cap="none">
                <a:latin typeface="Oswald"/>
              </a:rPr>
              <a:t>Dependent Student and Direct Unsubsidized Loan </a:t>
            </a:r>
            <a:endParaRPr lang="en-US" sz="48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240</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2901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Dependency Status: 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944" y="1720243"/>
            <a:ext cx="452165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If the parents of a dependent student are unwilling to provide their information but the student doesn’t have an unusual circumstance, the student can choose to have their school determine their eligibility for a Direct Unsubsidized Loan only. </a:t>
            </a:r>
            <a:endParaRPr lang="en-US"/>
          </a:p>
        </p:txBody>
      </p:sp>
      <p:pic>
        <p:nvPicPr>
          <p:cNvPr id="3" name="Picture 5"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1214D415-C154-D2F6-9146-FCF3AD2D70EF}"/>
              </a:ext>
            </a:extLst>
          </p:cNvPr>
          <p:cNvPicPr>
            <a:picLocks noChangeAspect="1"/>
          </p:cNvPicPr>
          <p:nvPr/>
        </p:nvPicPr>
        <p:blipFill>
          <a:blip r:embed="rId3"/>
          <a:stretch>
            <a:fillRect/>
          </a:stretch>
        </p:blipFill>
        <p:spPr>
          <a:xfrm>
            <a:off x="5467360" y="1720243"/>
            <a:ext cx="6131442" cy="3967624"/>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241</a:t>
            </a:fld>
            <a:endParaRPr lang="en-US"/>
          </a:p>
        </p:txBody>
      </p:sp>
    </p:spTree>
    <p:extLst>
      <p:ext uri="{BB962C8B-B14F-4D97-AF65-F5344CB8AC3E}">
        <p14:creationId xmlns:p14="http://schemas.microsoft.com/office/powerpoint/2010/main" val="3587438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Provisionally Independent Student</a:t>
            </a:r>
            <a:endParaRPr lang="en-US" sz="48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242</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475967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4229" y="1724191"/>
            <a:ext cx="4507371"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“Yes.” Next, the student is asked who determined that they are homeless or at risk of being homeless. They select “None of these apply.” </a:t>
            </a:r>
            <a:endParaRPr lang="en-US">
              <a:latin typeface="Arial"/>
            </a:endParaRPr>
          </a:p>
        </p:txBody>
      </p:sp>
      <p:pic>
        <p:nvPicPr>
          <p:cNvPr id="3" name="Picture 2" descr="Screenshot of the Student Personal Circumstances section, which asks the student if they were homeless or self-supporting and at risk for homelessness on or after July 1, 2023. After selecting yes, the student is directed to select from a list of entities all that apply for the source that made the homeless determination for them. ">
            <a:extLst>
              <a:ext uri="{FF2B5EF4-FFF2-40B4-BE49-F238E27FC236}">
                <a16:creationId xmlns:a16="http://schemas.microsoft.com/office/drawing/2014/main" id="{376E259F-273C-72BB-E704-DEBC2CDB567C}"/>
              </a:ext>
            </a:extLst>
          </p:cNvPr>
          <p:cNvPicPr>
            <a:picLocks noChangeAspect="1"/>
          </p:cNvPicPr>
          <p:nvPr/>
        </p:nvPicPr>
        <p:blipFill>
          <a:blip r:embed="rId3"/>
          <a:stretch>
            <a:fillRect/>
          </a:stretch>
        </p:blipFill>
        <p:spPr>
          <a:xfrm>
            <a:off x="5796004" y="1717485"/>
            <a:ext cx="5519698" cy="4483291"/>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243</a:t>
            </a:fld>
            <a:endParaRPr lang="en-US"/>
          </a:p>
        </p:txBody>
      </p:sp>
    </p:spTree>
    <p:extLst>
      <p:ext uri="{BB962C8B-B14F-4D97-AF65-F5344CB8AC3E}">
        <p14:creationId xmlns:p14="http://schemas.microsoft.com/office/powerpoint/2010/main" val="313578530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30552"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74228" y="1714500"/>
            <a:ext cx="391206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“Yes."</a:t>
            </a:r>
            <a:endParaRPr lang="en-US">
              <a:latin typeface="Arial"/>
            </a:endParaRPr>
          </a:p>
        </p:txBody>
      </p:sp>
      <p:pic>
        <p:nvPicPr>
          <p:cNvPr id="4" name="Picture 6" descr="Screenshot of the Student Personal Circumstances section, which asks the student if unusual circumstances prevent them from contacting their parents or if contacting the parents would pose a risk to the student. These circumstances include an abusive home, being abandoned, refugee or asylee status, human trafficking, and incarceration.">
            <a:extLst>
              <a:ext uri="{FF2B5EF4-FFF2-40B4-BE49-F238E27FC236}">
                <a16:creationId xmlns:a16="http://schemas.microsoft.com/office/drawing/2014/main" id="{84B48CDF-F9EB-6AEA-0204-45147ECD312E}"/>
              </a:ext>
            </a:extLst>
          </p:cNvPr>
          <p:cNvPicPr>
            <a:picLocks noChangeAspect="1"/>
          </p:cNvPicPr>
          <p:nvPr/>
        </p:nvPicPr>
        <p:blipFill>
          <a:blip r:embed="rId3"/>
          <a:stretch>
            <a:fillRect/>
          </a:stretch>
        </p:blipFill>
        <p:spPr>
          <a:xfrm>
            <a:off x="5424494" y="1708683"/>
            <a:ext cx="5970045" cy="446351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244</a:t>
            </a:fld>
            <a:endParaRPr lang="en-US"/>
          </a:p>
        </p:txBody>
      </p:sp>
    </p:spTree>
    <p:extLst>
      <p:ext uri="{BB962C8B-B14F-4D97-AF65-F5344CB8AC3E}">
        <p14:creationId xmlns:p14="http://schemas.microsoft.com/office/powerpoint/2010/main" val="73448997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Impact of Provisionally Independent Status </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55186" y="1715315"/>
            <a:ext cx="5802763"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Based on the answers provided by the student, they are considered a provisionally independent student and are not required to provide parent information. The student is able to sign and submit their FAFSA</a:t>
            </a:r>
            <a:r>
              <a:rPr lang="en-US" baseline="30000">
                <a:solidFill>
                  <a:srgbClr val="191918"/>
                </a:solidFill>
                <a:latin typeface="Arial"/>
                <a:cs typeface="Arial"/>
              </a:rPr>
              <a:t>®</a:t>
            </a:r>
            <a:r>
              <a:rPr lang="en-US">
                <a:latin typeface="Arial"/>
                <a:ea typeface="Calibri"/>
                <a:cs typeface="Calibri"/>
              </a:rPr>
              <a:t> form, but they will need to contact their school to see what supporting documentation they need to submit. A financial aid administrator at the school will review and make a determination regarding a dependency override. Until the student’s circumstances are verified, Federal Student Aid will only provide the student an estimate of their federal student aid eligibility.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245</a:t>
            </a:fld>
            <a:endParaRPr lang="en-US"/>
          </a:p>
        </p:txBody>
      </p:sp>
      <p:pic>
        <p:nvPicPr>
          <p:cNvPr id="7170" name="Picture 2" descr="Screenshot that informs the student that, based on their answers in the previous section, they are determined to be a provisionally independent student. Below that, the student is informed that they will need to contact their school’s financial aid office and provide documentation to verify their circumstances in order to complete the FAFSA form. The student is also informed that until their circumstances are verified, they will not have a Student Aid Index calculated and will only be provided an estimate of federal student aid eligibility. ">
            <a:extLst>
              <a:ext uri="{FF2B5EF4-FFF2-40B4-BE49-F238E27FC236}">
                <a16:creationId xmlns:a16="http://schemas.microsoft.com/office/drawing/2014/main" id="{12B83EAB-D1F7-F7F8-C704-344A9DCBF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444" y="1713089"/>
            <a:ext cx="5375524" cy="27874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2851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412201-2E47-4F04-940A-6C3D0019AFD0}"/>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76" y="-42865"/>
            <a:ext cx="12330114" cy="6935689"/>
          </a:xfrm>
          <a:prstGeom prst="rect">
            <a:avLst/>
          </a:prstGeom>
        </p:spPr>
      </p:pic>
      <p:sp>
        <p:nvSpPr>
          <p:cNvPr id="4" name="Slide Number Placeholder 3"/>
          <p:cNvSpPr>
            <a:spLocks noGrp="1"/>
          </p:cNvSpPr>
          <p:nvPr>
            <p:ph type="sldNum" sz="quarter" idx="10"/>
          </p:nvPr>
        </p:nvSpPr>
        <p:spPr>
          <a:xfrm>
            <a:off x="11707151" y="6354240"/>
            <a:ext cx="399651" cy="312098"/>
          </a:xfrm>
          <a:prstGeom prst="rect">
            <a:avLst/>
          </a:prstGeom>
        </p:spPr>
        <p:txBody>
          <a:bodyPr vert="horz" lIns="0" tIns="0" rIns="91440" bIns="45720" rtlCol="0" anchor="t" anchorCtr="0"/>
          <a:lstStyle>
            <a:defPPr>
              <a:defRPr lang="en-US"/>
            </a:defPPr>
            <a:lvl1pPr marL="0" algn="l" defTabSz="914400" rtl="0" eaLnBrk="1" latinLnBrk="0" hangingPunct="1">
              <a:defRPr sz="751"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4755BD-B4AC-9044-BCE4-27904766F8BB}" type="slidenum">
              <a:rPr lang="en-US" smtClean="0"/>
              <a:pPr/>
              <a:t>246</a:t>
            </a:fld>
            <a:endParaRPr lang="en-US"/>
          </a:p>
        </p:txBody>
      </p:sp>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638176" y="2714625"/>
            <a:ext cx="11582400" cy="4785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800" b="1" i="0" u="none" strike="noStrike" kern="1200" cap="none" spc="0" normalizeH="0" baseline="0" noProof="0">
                <a:ln>
                  <a:noFill/>
                </a:ln>
                <a:solidFill>
                  <a:schemeClr val="bg1"/>
                </a:solidFill>
                <a:effectLst/>
                <a:uLnTx/>
                <a:uFillTx/>
                <a:latin typeface="Oswald"/>
                <a:ea typeface="+mn-ea"/>
                <a:cs typeface="+mn-cs"/>
              </a:rPr>
              <a:t>Conclusion</a:t>
            </a:r>
          </a:p>
        </p:txBody>
      </p:sp>
    </p:spTree>
    <p:extLst>
      <p:ext uri="{BB962C8B-B14F-4D97-AF65-F5344CB8AC3E}">
        <p14:creationId xmlns:p14="http://schemas.microsoft.com/office/powerpoint/2010/main" val="332605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25</a:t>
            </a:fld>
            <a:endParaRPr lang="en-US"/>
          </a:p>
        </p:txBody>
      </p:sp>
      <p:pic>
        <p:nvPicPr>
          <p:cNvPr id="14338" name="Picture 2" descr="Screenshot continuation of the Personal Circumstances section, which asks the student if they were homeless or self-supporting and at risk for homelessness on or after July 1, 2023.">
            <a:extLst>
              <a:ext uri="{FF2B5EF4-FFF2-40B4-BE49-F238E27FC236}">
                <a16:creationId xmlns:a16="http://schemas.microsoft.com/office/drawing/2014/main" id="{EE9666DE-52AE-F656-A1C4-CA975B921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15607"/>
            <a:ext cx="6758596" cy="259051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959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449980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"No."</a:t>
            </a:r>
            <a:endParaRPr lang="en-US">
              <a:latin typeface="Arial"/>
            </a:endParaRPr>
          </a:p>
        </p:txBody>
      </p:sp>
      <p:pic>
        <p:nvPicPr>
          <p:cNvPr id="3" name="Picture 2"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and incarceration.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5618240" y="1721479"/>
            <a:ext cx="5909453" cy="416833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a:t>
            </a:fld>
            <a:endParaRPr lang="en-US"/>
          </a:p>
        </p:txBody>
      </p:sp>
    </p:spTree>
    <p:extLst>
      <p:ext uri="{BB962C8B-B14F-4D97-AF65-F5344CB8AC3E}">
        <p14:creationId xmlns:p14="http://schemas.microsoft.com/office/powerpoint/2010/main" val="2413031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Dependency Status: 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1324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answers provided by the student, they are considered a dependent student. The student is asked if they want a financial aid administrator to determine their eligibility for a Direct Unsubsidized Loan only. This is an option if the student’s parents are unwilling to provide information. The student selects "No." </a:t>
            </a:r>
            <a:endParaRPr lang="en-US">
              <a:latin typeface="Arial" panose="020B0604020202020204" pitchFamily="34" charset="0"/>
              <a:cs typeface="Arial" panose="020B0604020202020204" pitchFamily="34" charset="0"/>
            </a:endParaRPr>
          </a:p>
        </p:txBody>
      </p:sp>
      <p:pic>
        <p:nvPicPr>
          <p:cNvPr id="3" name="Picture 2" descr="Screenshot that informs the student that, based on their answers in the previous section, they are determined to be a dependent student. Below that, the student is asked if they would like to apply for a Direct Unsubsidized Loan only. ">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5614147" y="1733690"/>
            <a:ext cx="5829300" cy="38443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a:t>
            </a:fld>
            <a:endParaRPr lang="en-US"/>
          </a:p>
        </p:txBody>
      </p:sp>
    </p:spTree>
    <p:extLst>
      <p:ext uri="{BB962C8B-B14F-4D97-AF65-F5344CB8AC3E}">
        <p14:creationId xmlns:p14="http://schemas.microsoft.com/office/powerpoint/2010/main" val="11670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4250" b="1" i="0" u="none" strike="noStrike" kern="1200" cap="none" spc="0" normalizeH="0" baseline="0" noProof="0">
                <a:ln>
                  <a:noFill/>
                </a:ln>
                <a:effectLst/>
                <a:uLnTx/>
                <a:uFillTx/>
                <a:latin typeface="Oswald"/>
                <a:ea typeface="+mn-ea"/>
                <a:cs typeface="+mn-cs"/>
              </a:rPr>
              <a:t>Dependent Student: Tell </a:t>
            </a:r>
            <a:r>
              <a:rPr lang="en-US" altLang="en-US" sz="4250" cap="none" spc="0">
                <a:latin typeface="Oswald"/>
              </a:rPr>
              <a:t>Us About Your Parents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681798" y="1722648"/>
            <a:ext cx="4499802"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As the student is considered dependent, they are asked to provide information about their parents.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considers their “Parent” to be their legal (biological or adoptive) parent. The student is asked if their parents are married. The student selects "Yes" and is required to invite their parents to their FAFSA form to complete the required parent sections. </a:t>
            </a:r>
            <a:endParaRPr lang="en-US">
              <a:latin typeface="Arial" panose="020B0604020202020204" pitchFamily="34" charset="0"/>
              <a:cs typeface="Arial" panose="020B0604020202020204" pitchFamily="34" charset="0"/>
            </a:endParaRPr>
          </a:p>
        </p:txBody>
      </p:sp>
      <p:pic>
        <p:nvPicPr>
          <p:cNvPr id="3" name="Picture 2" descr="Screenshot continuation of the Personal Circumstances section, which asks the student if their parents are married. Below that, the student is reminded that they are required to provide information for their parents and that they can invite their parents to the form to complete the required sections. ">
            <a:extLst>
              <a:ext uri="{FF2B5EF4-FFF2-40B4-BE49-F238E27FC236}">
                <a16:creationId xmlns:a16="http://schemas.microsoft.com/office/drawing/2014/main" id="{A9139DDC-203A-8F56-30A7-B39950844738}"/>
              </a:ext>
            </a:extLst>
          </p:cNvPr>
          <p:cNvPicPr>
            <a:picLocks noChangeAspect="1"/>
          </p:cNvPicPr>
          <p:nvPr/>
        </p:nvPicPr>
        <p:blipFill>
          <a:blip r:embed="rId3"/>
          <a:stretch>
            <a:fillRect/>
          </a:stretch>
        </p:blipFill>
        <p:spPr>
          <a:xfrm>
            <a:off x="5614148" y="1736095"/>
            <a:ext cx="5829300" cy="377347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28</a:t>
            </a:fld>
            <a:endParaRPr lang="en-US"/>
          </a:p>
        </p:txBody>
      </p:sp>
    </p:spTree>
    <p:extLst>
      <p:ext uri="{BB962C8B-B14F-4D97-AF65-F5344CB8AC3E}">
        <p14:creationId xmlns:p14="http://schemas.microsoft.com/office/powerpoint/2010/main" val="1601844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Invites Parents to FAFSA</a:t>
            </a:r>
            <a:r>
              <a:rPr lang="en-US" altLang="en-US" sz="4000" cap="none" spc="0" baseline="30000">
                <a:latin typeface="Oswald"/>
              </a:rPr>
              <a:t>®</a:t>
            </a:r>
            <a:r>
              <a:rPr lang="en-US" altLang="en-US" sz="4000" cap="none" spc="0">
                <a:latin typeface="Oswald"/>
              </a:rPr>
              <a:t> Form</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ersonal Circumstances section, which instructs the student to invite their parents to the FAFSA form to provide their information. There are text boxes to enter the name and date of birth for the parent and the parent’s spouse.">
            <a:extLst>
              <a:ext uri="{FF2B5EF4-FFF2-40B4-BE49-F238E27FC236}">
                <a16:creationId xmlns:a16="http://schemas.microsoft.com/office/drawing/2014/main" id="{95D160B1-CA3E-19FB-8985-67B426E6A472}"/>
              </a:ext>
            </a:extLst>
          </p:cNvPr>
          <p:cNvPicPr>
            <a:picLocks noChangeAspect="1"/>
          </p:cNvPicPr>
          <p:nvPr/>
        </p:nvPicPr>
        <p:blipFill>
          <a:blip r:embed="rId3"/>
          <a:stretch>
            <a:fillRect/>
          </a:stretch>
        </p:blipFill>
        <p:spPr>
          <a:xfrm>
            <a:off x="1223540" y="3033062"/>
            <a:ext cx="4281159" cy="3139137"/>
          </a:xfrm>
          <a:prstGeom prst="rect">
            <a:avLst/>
          </a:prstGeom>
          <a:ln w="12700">
            <a:solidFill>
              <a:schemeClr val="tx1"/>
            </a:solidFill>
          </a:ln>
        </p:spPr>
      </p:pic>
      <p:pic>
        <p:nvPicPr>
          <p:cNvPr id="8" name="Picture 7" descr="Screenshot continuation of the Personal Circumstances section, which instructs the student to invite their parents to the FAFSA form to provide their information. Text boxes request the parent and parent’s spouse’s Social Security numbers and email addresses. Below, there is a button for the student to “Invite Parent.” ">
            <a:extLst>
              <a:ext uri="{FF2B5EF4-FFF2-40B4-BE49-F238E27FC236}">
                <a16:creationId xmlns:a16="http://schemas.microsoft.com/office/drawing/2014/main" id="{391ECD34-7E74-2568-FCEC-F85EF57F17AA}"/>
              </a:ext>
            </a:extLst>
          </p:cNvPr>
          <p:cNvPicPr>
            <a:picLocks noChangeAspect="1"/>
          </p:cNvPicPr>
          <p:nvPr/>
        </p:nvPicPr>
        <p:blipFill>
          <a:blip r:embed="rId4"/>
          <a:stretch>
            <a:fillRect/>
          </a:stretch>
        </p:blipFill>
        <p:spPr>
          <a:xfrm>
            <a:off x="5745921" y="3033063"/>
            <a:ext cx="4960958" cy="3139137"/>
          </a:xfrm>
          <a:prstGeom prst="rect">
            <a:avLst/>
          </a:prstGeom>
          <a:ln w="12700">
            <a:solidFill>
              <a:schemeClr val="tx1"/>
            </a:solidFill>
          </a:ln>
        </p:spPr>
      </p:pic>
      <p:sp>
        <p:nvSpPr>
          <p:cNvPr id="2" name="TextBox 1">
            <a:extLst>
              <a:ext uri="{FF2B5EF4-FFF2-40B4-BE49-F238E27FC236}">
                <a16:creationId xmlns:a16="http://schemas.microsoft.com/office/drawing/2014/main" id="{B0C55035-1E35-3CE3-6E53-D8FD73615DBE}"/>
              </a:ext>
            </a:extLst>
          </p:cNvPr>
          <p:cNvSpPr txBox="1"/>
          <p:nvPr/>
        </p:nvSpPr>
        <p:spPr>
          <a:xfrm>
            <a:off x="676471" y="1720957"/>
            <a:ext cx="10030408"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enter personal information about their parents in order to send them an invite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In this scenario, the student invites one parent.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a:t>
            </a:fld>
            <a:endParaRPr lang="en-US"/>
          </a:p>
        </p:txBody>
      </p:sp>
    </p:spTree>
    <p:extLst>
      <p:ext uri="{BB962C8B-B14F-4D97-AF65-F5344CB8AC3E}">
        <p14:creationId xmlns:p14="http://schemas.microsoft.com/office/powerpoint/2010/main" val="2293014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572" y="479161"/>
            <a:ext cx="8874760" cy="798177"/>
          </a:xfrm>
        </p:spPr>
        <p:txBody>
          <a:bodyPr/>
          <a:lstStyle/>
          <a:p>
            <a:r>
              <a:rPr lang="en-US" sz="4250" cap="none" spc="0">
                <a:latin typeface="Oswald"/>
                <a:ea typeface="+mn-ea"/>
                <a:cs typeface="+mn-cs"/>
              </a:rPr>
              <a:t>Overview (1 of 5) </a:t>
            </a:r>
            <a:endParaRPr lang="en-US" sz="4267" cap="none" spc="0">
              <a:solidFill>
                <a:srgbClr val="FF0000"/>
              </a:solidFill>
              <a:latin typeface="Oswald"/>
              <a:ea typeface="+mn-ea"/>
              <a:cs typeface="+mn-cs"/>
            </a:endParaRPr>
          </a:p>
        </p:txBody>
      </p:sp>
      <p:sp>
        <p:nvSpPr>
          <p:cNvPr id="7" name="Content Placeholder 2"/>
          <p:cNvSpPr txBox="1">
            <a:spLocks/>
          </p:cNvSpPr>
          <p:nvPr/>
        </p:nvSpPr>
        <p:spPr>
          <a:xfrm>
            <a:off x="660054" y="1535032"/>
            <a:ext cx="10775086" cy="4727164"/>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altLang="en-US" sz="1800" dirty="0">
                <a:latin typeface="Arial"/>
                <a:cs typeface="Arial"/>
              </a:rPr>
              <a:t>The 2024–25 </a:t>
            </a:r>
            <a:r>
              <a:rPr lang="en-US" altLang="en-US" sz="1800" i="1" dirty="0">
                <a:latin typeface="Arial"/>
                <a:cs typeface="Arial"/>
              </a:rPr>
              <a:t>Free Application for Federal Student Aid</a:t>
            </a:r>
            <a:r>
              <a:rPr lang="en-US" altLang="en-US" sz="1800" dirty="0">
                <a:latin typeface="Arial"/>
                <a:cs typeface="Arial"/>
              </a:rPr>
              <a:t> (FAFSA</a:t>
            </a:r>
            <a:r>
              <a:rPr lang="en-US" altLang="en-US" sz="1800" baseline="30000" dirty="0">
                <a:latin typeface="Arial"/>
                <a:cs typeface="Arial"/>
              </a:rPr>
              <a:t>®</a:t>
            </a:r>
            <a:r>
              <a:rPr lang="en-US" altLang="en-US" sz="1800" dirty="0">
                <a:latin typeface="Arial"/>
                <a:cs typeface="Arial"/>
              </a:rPr>
              <a:t>) Form Preview Presentation provides screenshots that financial aid professionals, mentors, and counselors can use as a guide for the 2024</a:t>
            </a:r>
            <a:r>
              <a:rPr lang="en-US" sz="1800" dirty="0">
                <a:latin typeface="Arial"/>
                <a:ea typeface="+mn-lt"/>
                <a:cs typeface="Arial"/>
              </a:rPr>
              <a:t>–</a:t>
            </a:r>
            <a:r>
              <a:rPr lang="en-US" altLang="en-US" sz="1800" dirty="0">
                <a:latin typeface="Arial"/>
                <a:ea typeface="+mn-lt"/>
                <a:cs typeface="Arial"/>
              </a:rPr>
              <a:t>25</a:t>
            </a:r>
            <a:r>
              <a:rPr lang="en-US" altLang="en-US" sz="1800" dirty="0">
                <a:latin typeface="Arial"/>
                <a:cs typeface="Arial"/>
              </a:rPr>
              <a:t> online FAFSA form. The screenshots and information provided can be used to create and/or modify presentations for professional trainings and high school completion nights.</a:t>
            </a:r>
          </a:p>
          <a:p>
            <a:pPr>
              <a:lnSpc>
                <a:spcPct val="150000"/>
              </a:lnSpc>
            </a:pPr>
            <a:r>
              <a:rPr lang="en-US" altLang="en-US" sz="1800" dirty="0">
                <a:latin typeface="Arial"/>
                <a:cs typeface="Arial"/>
              </a:rPr>
              <a:t>The screenshots are intended to show what the FAFSA form will look like and present a majority of the questions displayed on the FAFSA</a:t>
            </a:r>
            <a:r>
              <a:rPr lang="en-US" altLang="en-US" sz="1800" baseline="30000" dirty="0">
                <a:latin typeface="Arial"/>
                <a:cs typeface="Arial"/>
              </a:rPr>
              <a:t> </a:t>
            </a:r>
            <a:r>
              <a:rPr lang="en-US" altLang="en-US" sz="1800" dirty="0">
                <a:latin typeface="Arial"/>
                <a:cs typeface="Arial"/>
              </a:rPr>
              <a:t>form. Note: Most applicants and/or parents are unlikely to need to answer all the questions when completing the form.</a:t>
            </a:r>
          </a:p>
          <a:p>
            <a:pPr>
              <a:lnSpc>
                <a:spcPct val="150000"/>
              </a:lnSpc>
            </a:pPr>
            <a:r>
              <a:rPr lang="en-US" altLang="en-US" sz="1800" dirty="0">
                <a:latin typeface="Arial"/>
                <a:cs typeface="Arial"/>
              </a:rPr>
              <a:t>Some screenshots are currently unavailable. They will be available in a future preview presentation scheduled for December 2023.</a:t>
            </a:r>
          </a:p>
          <a:p>
            <a:pPr>
              <a:lnSpc>
                <a:spcPct val="150000"/>
              </a:lnSpc>
            </a:pPr>
            <a:r>
              <a:rPr lang="en-US" altLang="en-US" sz="1800" dirty="0">
                <a:latin typeface="Arial"/>
                <a:cs typeface="Arial"/>
              </a:rPr>
              <a:t>The 2024</a:t>
            </a:r>
            <a:r>
              <a:rPr lang="en-US" sz="1800" dirty="0">
                <a:latin typeface="Arial"/>
                <a:cs typeface="Arial"/>
              </a:rPr>
              <a:t>–</a:t>
            </a:r>
            <a:r>
              <a:rPr lang="en-US" altLang="en-US" sz="1800" dirty="0">
                <a:latin typeface="Arial"/>
                <a:cs typeface="Arial"/>
              </a:rPr>
              <a:t>25 version of the FAFSA</a:t>
            </a:r>
            <a:r>
              <a:rPr lang="en-US" altLang="en-US" sz="1800" baseline="30000" dirty="0">
                <a:latin typeface="Arial"/>
                <a:cs typeface="Arial"/>
              </a:rPr>
              <a:t> </a:t>
            </a:r>
            <a:r>
              <a:rPr lang="en-US" altLang="en-US" sz="1800" dirty="0">
                <a:latin typeface="Arial"/>
                <a:cs typeface="Arial"/>
              </a:rPr>
              <a:t>form will be available in December 2023.</a:t>
            </a:r>
          </a:p>
        </p:txBody>
      </p:sp>
      <p:sp>
        <p:nvSpPr>
          <p:cNvPr id="3" name="Slide Number Placeholder 2"/>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1859527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8" y="1719259"/>
            <a:ext cx="450028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30</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1AAB7194-0F49-A0EC-69E2-81B35E0F05B4}"/>
              </a:ext>
            </a:extLst>
          </p:cNvPr>
          <p:cNvPicPr>
            <a:picLocks noChangeAspect="1"/>
          </p:cNvPicPr>
          <p:nvPr/>
        </p:nvPicPr>
        <p:blipFill>
          <a:blip r:embed="rId3"/>
          <a:stretch>
            <a:fillRect/>
          </a:stretch>
        </p:blipFill>
        <p:spPr>
          <a:xfrm>
            <a:off x="5246916" y="1719259"/>
            <a:ext cx="6554190" cy="2285482"/>
          </a:xfrm>
          <a:prstGeom prst="rect">
            <a:avLst/>
          </a:prstGeom>
          <a:ln w="12700">
            <a:solidFill>
              <a:schemeClr val="tx1"/>
            </a:solidFill>
          </a:ln>
        </p:spPr>
      </p:pic>
    </p:spTree>
    <p:extLst>
      <p:ext uri="{BB962C8B-B14F-4D97-AF65-F5344CB8AC3E}">
        <p14:creationId xmlns:p14="http://schemas.microsoft.com/office/powerpoint/2010/main" val="228744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and if they are transgender. The student selects their response from the options for both questions.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a:t>
            </a:fld>
            <a:endParaRPr lang="en-US"/>
          </a:p>
        </p:txBody>
      </p:sp>
      <p:pic>
        <p:nvPicPr>
          <p:cNvPr id="15362"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9D704AAA-2A6C-D5B1-0D9F-011C69111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015" y="1728549"/>
            <a:ext cx="5002194" cy="444365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058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1798" y="1719646"/>
            <a:ext cx="46163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They are also asked about their race. The student selects checkboxes to answer both questions. </a:t>
            </a:r>
            <a:endParaRPr lang="en-US">
              <a:latin typeface="Arial"/>
            </a:endParaRPr>
          </a:p>
        </p:txBody>
      </p:sp>
      <p:pic>
        <p:nvPicPr>
          <p:cNvPr id="16386" name="Picture 2"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The student has the option to select &quot;Prefer not to answer.&quot;">
            <a:extLst>
              <a:ext uri="{FF2B5EF4-FFF2-40B4-BE49-F238E27FC236}">
                <a16:creationId xmlns:a16="http://schemas.microsoft.com/office/drawing/2014/main" id="{583F73A5-AA83-28A0-7B38-0E015E2EE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32" y="1714500"/>
            <a:ext cx="5463778" cy="44577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32</a:t>
            </a:fld>
            <a:endParaRPr lang="en-US"/>
          </a:p>
        </p:txBody>
      </p:sp>
    </p:spTree>
    <p:extLst>
      <p:ext uri="{BB962C8B-B14F-4D97-AF65-F5344CB8AC3E}">
        <p14:creationId xmlns:p14="http://schemas.microsoft.com/office/powerpoint/2010/main" val="326750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7320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Race and Ethnicity (Continued)</a:t>
            </a:r>
            <a:endParaRPr lang="en-US" altLang="en-US" sz="4000" b="1" i="0" u="none" strike="noStrike" kern="1200" cap="none" spc="0" normalizeH="0" baseline="0" noProof="0">
              <a:ln>
                <a:noFill/>
              </a:ln>
              <a:effectLst/>
              <a:uLnTx/>
              <a:uFillTx/>
              <a:latin typeface="Oswald"/>
            </a:endParaRPr>
          </a:p>
        </p:txBody>
      </p:sp>
      <p:pic>
        <p:nvPicPr>
          <p:cNvPr id="17410" name="Picture 2" descr="Screenshot continuation of the Student Demographics section, which asks the student to select their race: “White,” “Black or African American,” “American Indian or Alaska Native,” “Asian,” or “Native Hawaiian or other Pacific Islander.” The student has the option to select &quot;Prefer not to answer.&quot; ">
            <a:extLst>
              <a:ext uri="{FF2B5EF4-FFF2-40B4-BE49-F238E27FC236}">
                <a16:creationId xmlns:a16="http://schemas.microsoft.com/office/drawing/2014/main" id="{5F3C75FA-2D62-9455-32B6-5028559E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726" y="1703457"/>
            <a:ext cx="6116081" cy="44687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33</a:t>
            </a:fld>
            <a:endParaRPr lang="en-US"/>
          </a:p>
        </p:txBody>
      </p:sp>
    </p:spTree>
    <p:extLst>
      <p:ext uri="{BB962C8B-B14F-4D97-AF65-F5344CB8AC3E}">
        <p14:creationId xmlns:p14="http://schemas.microsoft.com/office/powerpoint/2010/main" val="491440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441912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3" name="Picture 2"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462024" y="1732778"/>
            <a:ext cx="6016343" cy="284188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34</a:t>
            </a:fld>
            <a:endParaRPr lang="en-US"/>
          </a:p>
        </p:txBody>
      </p:sp>
    </p:spTree>
    <p:extLst>
      <p:ext uri="{BB962C8B-B14F-4D97-AF65-F5344CB8AC3E}">
        <p14:creationId xmlns:p14="http://schemas.microsoft.com/office/powerpoint/2010/main" val="1570586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“No” option. </a:t>
            </a:r>
            <a:endParaRPr lang="en-US">
              <a:latin typeface="Arial"/>
            </a:endParaRPr>
          </a:p>
        </p:txBody>
      </p:sp>
      <p:pic>
        <p:nvPicPr>
          <p:cNvPr id="3" name="Picture 2" descr="Screenshot continuation of the Student Demographics section, which asks the student if either of their parents attended college. ">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561199" y="1736246"/>
            <a:ext cx="5985315" cy="271122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35</a:t>
            </a:fld>
            <a:endParaRPr lang="en-US"/>
          </a:p>
        </p:txBody>
      </p:sp>
    </p:spTree>
    <p:extLst>
      <p:ext uri="{BB962C8B-B14F-4D97-AF65-F5344CB8AC3E}">
        <p14:creationId xmlns:p14="http://schemas.microsoft.com/office/powerpoint/2010/main" val="3444538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Killed in Line of Duty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718651"/>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their parent was killed in the line of duty. The student selects the “No” option. </a:t>
            </a:r>
            <a:endParaRPr lang="en-US">
              <a:latin typeface="Arial"/>
            </a:endParaRPr>
          </a:p>
        </p:txBody>
      </p:sp>
      <p:pic>
        <p:nvPicPr>
          <p:cNvPr id="3" name="Picture 2" descr="Screenshot continuation of the Student Demographics section, which asks the student if their parent or guardian was killed in the line of duty. ">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506571" y="1737574"/>
            <a:ext cx="6071347" cy="280450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36</a:t>
            </a:fld>
            <a:endParaRPr lang="en-US"/>
          </a:p>
        </p:txBody>
      </p:sp>
    </p:spTree>
    <p:extLst>
      <p:ext uri="{BB962C8B-B14F-4D97-AF65-F5344CB8AC3E}">
        <p14:creationId xmlns:p14="http://schemas.microsoft.com/office/powerpoint/2010/main" val="335499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High School Completion Status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449980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2024–25 school year. The student selects the "High school diploma"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37</a:t>
            </a:fld>
            <a:endParaRPr lang="en-US"/>
          </a:p>
        </p:txBody>
      </p:sp>
      <p:pic>
        <p:nvPicPr>
          <p:cNvPr id="18434" name="Picture 2"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2AD8AF5D-DA25-20B5-B04C-D29E88DA2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048" y="1728788"/>
            <a:ext cx="5890154" cy="348568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42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8" name="Picture 7"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5926" y="2945681"/>
            <a:ext cx="5134035" cy="2977965"/>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228253" y="2943783"/>
            <a:ext cx="4529394" cy="297999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38</a:t>
            </a:fld>
            <a:endParaRPr lang="en-US"/>
          </a:p>
        </p:txBody>
      </p:sp>
    </p:spTree>
    <p:extLst>
      <p:ext uri="{BB962C8B-B14F-4D97-AF65-F5344CB8AC3E}">
        <p14:creationId xmlns:p14="http://schemas.microsoft.com/office/powerpoint/2010/main" val="3549709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00700" y="1736830"/>
            <a:ext cx="5857461" cy="31948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39</a:t>
            </a:fld>
            <a:endParaRPr lang="en-US"/>
          </a:p>
        </p:txBody>
      </p:sp>
    </p:spTree>
    <p:extLst>
      <p:ext uri="{BB962C8B-B14F-4D97-AF65-F5344CB8AC3E}">
        <p14:creationId xmlns:p14="http://schemas.microsoft.com/office/powerpoint/2010/main" val="177051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 (2 of 5) </a:t>
            </a:r>
          </a:p>
        </p:txBody>
      </p:sp>
      <p:sp>
        <p:nvSpPr>
          <p:cNvPr id="6" name="TextBox 5">
            <a:extLst>
              <a:ext uri="{FF2B5EF4-FFF2-40B4-BE49-F238E27FC236}">
                <a16:creationId xmlns:a16="http://schemas.microsoft.com/office/drawing/2014/main" id="{67B363A0-1DC2-4813-85CD-15E7AB010ED2}"/>
              </a:ext>
            </a:extLst>
          </p:cNvPr>
          <p:cNvSpPr txBox="1"/>
          <p:nvPr/>
        </p:nvSpPr>
        <p:spPr>
          <a:xfrm>
            <a:off x="581800" y="1518862"/>
            <a:ext cx="11517826" cy="5027017"/>
          </a:xfrm>
          <a:prstGeom prst="rect">
            <a:avLst/>
          </a:prstGeom>
          <a:noFill/>
          <a:ln>
            <a:solidFill>
              <a:schemeClr val="bg1"/>
            </a:solidFill>
          </a:ln>
        </p:spPr>
        <p:txBody>
          <a:bodyPr wrap="square" lIns="91440" tIns="45720" rIns="91440" bIns="45720" anchor="t">
            <a:spAutoFit/>
          </a:bodyPr>
          <a:lstStyle/>
          <a:p>
            <a:pPr>
              <a:lnSpc>
                <a:spcPct val="150000"/>
              </a:lnSpc>
            </a:pPr>
            <a:r>
              <a:rPr lang="en-US">
                <a:latin typeface="Arial" panose="020B0604020202020204" pitchFamily="34" charset="0"/>
                <a:cs typeface="Arial" panose="020B0604020202020204" pitchFamily="34" charset="0"/>
              </a:rPr>
              <a:t>Major changes to the 2024–25 </a:t>
            </a:r>
            <a:r>
              <a:rPr lang="en-US" altLang="en-US">
                <a:latin typeface="Arial" panose="020B0604020202020204" pitchFamily="34" charset="0"/>
                <a:cs typeface="Arial" panose="020B0604020202020204" pitchFamily="34" charset="0"/>
              </a:rPr>
              <a:t>FAFSA</a:t>
            </a:r>
            <a:r>
              <a:rPr lang="en-US" altLang="en-US" baseline="30000">
                <a:latin typeface="Arial" panose="020B0604020202020204" pitchFamily="34" charset="0"/>
                <a:cs typeface="Arial" panose="020B0604020202020204" pitchFamily="34" charset="0"/>
              </a:rPr>
              <a:t>®</a:t>
            </a:r>
            <a:r>
              <a:rPr lang="en-US" altLang="en-US">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form include the following:</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An FSA ID (account username and password) required to access the FAFSA form</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Users without a Social Security number can create an FSA ID and access the FAFSA form</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A roles-based FAFSA form</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Roles = Student (Applicant), Parent, and Preparer</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Once all required data has been provided and all sections have been signed, any role can submit the FAFSA form</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Introduction of contributors to the FAFSA form </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Contributors = Parent, Other Parent, Student Spouse, and Student (when invited by Parent or Preparer)</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Contributors must provide the required information and sign their respective section for a FAFSA form to be considered complete</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A FAFSA onboarding experience for both initial entry and correction entry</a:t>
            </a:r>
          </a:p>
        </p:txBody>
      </p:sp>
      <p:sp>
        <p:nvSpPr>
          <p:cNvPr id="3" name="Slide Number Placeholder 2"/>
          <p:cNvSpPr>
            <a:spLocks noGrp="1"/>
          </p:cNvSpPr>
          <p:nvPr>
            <p:ph type="sldNum" sz="quarter" idx="4"/>
          </p:nvPr>
        </p:nvSpPr>
        <p:spPr/>
        <p:txBody>
          <a:bodyPr/>
          <a:lstStyle/>
          <a:p>
            <a:fld id="{234755BD-B4AC-9044-BCE4-27904766F8BB}" type="slidenum">
              <a:rPr lang="en-US" smtClean="0"/>
              <a:pPr/>
              <a:t>4</a:t>
            </a:fld>
            <a:endParaRPr lang="en-US"/>
          </a:p>
        </p:txBody>
      </p:sp>
    </p:spTree>
    <p:extLst>
      <p:ext uri="{BB962C8B-B14F-4D97-AF65-F5344CB8AC3E}">
        <p14:creationId xmlns:p14="http://schemas.microsoft.com/office/powerpoint/2010/main" val="4273338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4513249"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student that the next series of pages will help schools determine their ability to pay for college without financial aid. ">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590617" y="1738058"/>
            <a:ext cx="6030526" cy="212168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40</a:t>
            </a:fld>
            <a:endParaRPr lang="en-US"/>
          </a:p>
        </p:txBody>
      </p:sp>
    </p:spTree>
    <p:extLst>
      <p:ext uri="{BB962C8B-B14F-4D97-AF65-F5344CB8AC3E}">
        <p14:creationId xmlns:p14="http://schemas.microsoft.com/office/powerpoint/2010/main" val="3862861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4419120"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their 2022 tax return. The student enters a response in each entry field.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41</a:t>
            </a:fld>
            <a:endParaRPr lang="en-US"/>
          </a:p>
        </p:txBody>
      </p:sp>
      <p:pic>
        <p:nvPicPr>
          <p:cNvPr id="6" name="Picture 5" descr="Screenshot continuation of the Student Financials section. Text boxes prompt the student to enter the dollar amount of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5BC23529-8B56-5A7F-E0E2-17CCBA0A115A}"/>
              </a:ext>
            </a:extLst>
          </p:cNvPr>
          <p:cNvPicPr>
            <a:picLocks noChangeAspect="1"/>
          </p:cNvPicPr>
          <p:nvPr/>
        </p:nvPicPr>
        <p:blipFill>
          <a:blip r:embed="rId3"/>
          <a:stretch>
            <a:fillRect/>
          </a:stretch>
        </p:blipFill>
        <p:spPr>
          <a:xfrm>
            <a:off x="5281616" y="1713918"/>
            <a:ext cx="6519863" cy="3991428"/>
          </a:xfrm>
          <a:prstGeom prst="rect">
            <a:avLst/>
          </a:prstGeom>
          <a:ln w="12700">
            <a:solidFill>
              <a:schemeClr val="tx1"/>
            </a:solidFill>
          </a:ln>
        </p:spPr>
      </p:pic>
    </p:spTree>
    <p:extLst>
      <p:ext uri="{BB962C8B-B14F-4D97-AF65-F5344CB8AC3E}">
        <p14:creationId xmlns:p14="http://schemas.microsoft.com/office/powerpoint/2010/main" val="1947224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6" y="1730889"/>
            <a:ext cx="450381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assets. The student enters a response in each entry field.  </a:t>
            </a:r>
            <a:endParaRPr lang="en-US">
              <a:latin typeface="Arial"/>
            </a:endParaRPr>
          </a:p>
        </p:txBody>
      </p:sp>
      <p:pic>
        <p:nvPicPr>
          <p:cNvPr id="4" name="Picture 3" descr="Screenshot continuation of the Student Financials section, which asks the student to enter their assets. Text boxes prompt the student to enter the dollar amount for the total of cash, savings, and checking accounts; the current net worth of businesses and investment farms; and the current net worth of investments, including real estate. ">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627594" y="1733540"/>
            <a:ext cx="5846278" cy="427018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42</a:t>
            </a:fld>
            <a:endParaRPr lang="en-US"/>
          </a:p>
        </p:txBody>
      </p:sp>
    </p:spTree>
    <p:extLst>
      <p:ext uri="{BB962C8B-B14F-4D97-AF65-F5344CB8AC3E}">
        <p14:creationId xmlns:p14="http://schemas.microsoft.com/office/powerpoint/2010/main" val="416647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8" y="1733041"/>
            <a:ext cx="437877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This is the first page in the Select Colleges section, which is the final part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form’s student section to require information. It provides an overview of the section. </a:t>
            </a:r>
            <a:endParaRPr lang="en-US">
              <a:latin typeface="Arial" panose="020B0604020202020204" pitchFamily="34" charset="0"/>
              <a:cs typeface="Arial" panose="020B0604020202020204" pitchFamily="34" charset="0"/>
            </a:endParaRPr>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614148" y="1746488"/>
            <a:ext cx="5829300" cy="199969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43</a:t>
            </a:fld>
            <a:endParaRPr lang="en-US"/>
          </a:p>
        </p:txBody>
      </p:sp>
    </p:spTree>
    <p:extLst>
      <p:ext uri="{BB962C8B-B14F-4D97-AF65-F5344CB8AC3E}">
        <p14:creationId xmlns:p14="http://schemas.microsoft.com/office/powerpoint/2010/main" val="1877096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68350" y="1734089"/>
            <a:ext cx="4513250"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search for the colleges and/or career schools they would like to receive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information. The student searches for a school by entering a state, city, and/or school name. After selecting "Search," they select the correct school from the search results. Students can select to send their FAFSA information to a maximum of 20 schools. </a:t>
            </a:r>
            <a:endParaRPr lang="en-US">
              <a:latin typeface="Arial" panose="020B0604020202020204" pitchFamily="34" charset="0"/>
              <a:cs typeface="Arial" panose="020B0604020202020204" pitchFamily="34" charset="0"/>
            </a:endParaRPr>
          </a:p>
        </p:txBody>
      </p:sp>
      <p:pic>
        <p:nvPicPr>
          <p:cNvPr id="4" name="Picture 6" descr="Screenshot continuation of the Select Colleges section. The student is instructed to enter the state, city, and name of a school in the text boxes and then select the “Search” button.">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213880" y="1738569"/>
            <a:ext cx="3323921" cy="2430019"/>
          </a:xfrm>
          <a:prstGeom prst="rect">
            <a:avLst/>
          </a:prstGeom>
          <a:ln w="12700">
            <a:solidFill>
              <a:schemeClr val="tx1"/>
            </a:solidFill>
          </a:ln>
        </p:spPr>
      </p:pic>
      <p:pic>
        <p:nvPicPr>
          <p:cNvPr id="7" name="Picture 7" descr="Screenshot continuation of the Select Colleges section. Four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4"/>
          <a:stretch>
            <a:fillRect/>
          </a:stretch>
        </p:blipFill>
        <p:spPr>
          <a:xfrm>
            <a:off x="8740280" y="1738569"/>
            <a:ext cx="3278446" cy="341165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44</a:t>
            </a:fld>
            <a:endParaRPr lang="en-US"/>
          </a:p>
        </p:txBody>
      </p:sp>
    </p:spTree>
    <p:extLst>
      <p:ext uri="{BB962C8B-B14F-4D97-AF65-F5344CB8AC3E}">
        <p14:creationId xmlns:p14="http://schemas.microsoft.com/office/powerpoint/2010/main" val="839694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391" y="1717952"/>
            <a:ext cx="4541440"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can view which colleges and/or career schools they have selected. If the student has not selected 20 schools, they have the option to search and select more schools, and for students in some states, they have the option to change the position of their selected schools. When the student selects "Continue," they will have completed entering the required student information for their section and can proceed to review and sign their form.</a:t>
            </a:r>
            <a:endParaRPr lang="en-US">
              <a:latin typeface="Arial"/>
            </a:endParaRPr>
          </a:p>
        </p:txBody>
      </p:sp>
      <p:pic>
        <p:nvPicPr>
          <p:cNvPr id="3" name="Picture 2" descr="Screenshot continuation of the Select Colleges section. A list of the schools entered by the student are displayed. The student can use toggle buttons to change the order of the schools listed, or the student can select “Remove” or “View Info” hyperlinks for each school. ">
            <a:extLst>
              <a:ext uri="{FF2B5EF4-FFF2-40B4-BE49-F238E27FC236}">
                <a16:creationId xmlns:a16="http://schemas.microsoft.com/office/drawing/2014/main" id="{3CBCC249-B7CD-5887-04DD-027AEE7B4ADC}"/>
              </a:ext>
            </a:extLst>
          </p:cNvPr>
          <p:cNvPicPr>
            <a:picLocks noChangeAspect="1"/>
          </p:cNvPicPr>
          <p:nvPr/>
        </p:nvPicPr>
        <p:blipFill>
          <a:blip r:embed="rId4"/>
          <a:stretch>
            <a:fillRect/>
          </a:stretch>
        </p:blipFill>
        <p:spPr>
          <a:xfrm>
            <a:off x="5367867" y="1733583"/>
            <a:ext cx="3542016" cy="2966415"/>
          </a:xfrm>
          <a:prstGeom prst="rect">
            <a:avLst/>
          </a:prstGeom>
          <a:ln w="12700">
            <a:solidFill>
              <a:schemeClr val="tx1"/>
            </a:solidFill>
          </a:ln>
        </p:spPr>
      </p:pic>
      <p:pic>
        <p:nvPicPr>
          <p:cNvPr id="6" name="Picture 5" descr="Screenshot continuation of the Select Colleges section. Below the tenth school listed, the student can select “Next” to see more schools. After verifying the schools and order, the student can select “Continue.” ">
            <a:extLst>
              <a:ext uri="{FF2B5EF4-FFF2-40B4-BE49-F238E27FC236}">
                <a16:creationId xmlns:a16="http://schemas.microsoft.com/office/drawing/2014/main" id="{3AFCB30A-E495-5533-CC29-A5E2C0D9E741}"/>
              </a:ext>
            </a:extLst>
          </p:cNvPr>
          <p:cNvPicPr>
            <a:picLocks noChangeAspect="1"/>
          </p:cNvPicPr>
          <p:nvPr/>
        </p:nvPicPr>
        <p:blipFill>
          <a:blip r:embed="rId5"/>
          <a:stretch>
            <a:fillRect/>
          </a:stretch>
        </p:blipFill>
        <p:spPr>
          <a:xfrm>
            <a:off x="9052919" y="1733583"/>
            <a:ext cx="2582472" cy="296641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45</a:t>
            </a:fld>
            <a:endParaRPr lang="en-US"/>
          </a:p>
        </p:txBody>
      </p:sp>
    </p:spTree>
    <p:extLst>
      <p:ext uri="{BB962C8B-B14F-4D97-AF65-F5344CB8AC3E}">
        <p14:creationId xmlns:p14="http://schemas.microsoft.com/office/powerpoint/2010/main" val="347097648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responses by selecting "Expand All" or expand each section individually. To edit a response, the student can select the question’s hyperlink and will be taken to the corresponding page. Additionally, since the student invited their parent into the form, they see the parent contributor section and the status of their parent’s invite. </a:t>
            </a:r>
            <a:endParaRPr lang="en-US">
              <a:latin typeface="Arial" panose="020B0604020202020204" pitchFamily="34" charset="0"/>
              <a:cs typeface="Arial" panose="020B0604020202020204" pitchFamily="34" charset="0"/>
            </a:endParaRPr>
          </a:p>
        </p:txBody>
      </p:sp>
      <p:pic>
        <p:nvPicPr>
          <p:cNvPr id="3" name="Picture 2" descr="Screenshot of the student review page. Each of the four previous sections are listed, which the student can expand and collapse, prompting them to review and verify the information. ">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929314" y="1733102"/>
            <a:ext cx="5614148" cy="427265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46</a:t>
            </a:fld>
            <a:endParaRPr lang="en-US"/>
          </a:p>
        </p:txBody>
      </p:sp>
    </p:spTree>
    <p:extLst>
      <p:ext uri="{BB962C8B-B14F-4D97-AF65-F5344CB8AC3E}">
        <p14:creationId xmlns:p14="http://schemas.microsoft.com/office/powerpoint/2010/main" val="3778328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 (Continued)</a:t>
            </a:r>
            <a:endParaRPr lang="en-US" altLang="en-US" sz="4267" b="1" i="0" u="none" strike="noStrike" kern="1200" cap="none" spc="0" normalizeH="0" baseline="0" noProof="0">
              <a:ln>
                <a:noFill/>
              </a:ln>
              <a:effectLst/>
              <a:uLnTx/>
              <a:uFillTx/>
              <a:latin typeface="Oswald"/>
            </a:endParaRPr>
          </a:p>
        </p:txBody>
      </p:sp>
      <p:pic>
        <p:nvPicPr>
          <p:cNvPr id="2" name="Picture 1" descr="Screenshot continuation of the student review page. The contributors are listed for the student to review. An icon beside each contributor indicates that an invite has been sent. The student can use an “Edit” button to update the contributors if needed. ">
            <a:extLst>
              <a:ext uri="{FF2B5EF4-FFF2-40B4-BE49-F238E27FC236}">
                <a16:creationId xmlns:a16="http://schemas.microsoft.com/office/drawing/2014/main" id="{C07E92DC-52DE-3437-0629-7AE62C90BA5D}"/>
              </a:ext>
            </a:extLst>
          </p:cNvPr>
          <p:cNvPicPr>
            <a:picLocks noChangeAspect="1"/>
          </p:cNvPicPr>
          <p:nvPr/>
        </p:nvPicPr>
        <p:blipFill>
          <a:blip r:embed="rId3"/>
          <a:stretch>
            <a:fillRect/>
          </a:stretch>
        </p:blipFill>
        <p:spPr>
          <a:xfrm>
            <a:off x="1719573" y="1836272"/>
            <a:ext cx="7802275" cy="423591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47</a:t>
            </a:fld>
            <a:endParaRPr lang="en-US"/>
          </a:p>
        </p:txBody>
      </p:sp>
    </p:spTree>
    <p:extLst>
      <p:ext uri="{BB962C8B-B14F-4D97-AF65-F5344CB8AC3E}">
        <p14:creationId xmlns:p14="http://schemas.microsoft.com/office/powerpoint/2010/main" val="763434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5244" y="1718685"/>
            <a:ext cx="4486356"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signs their section. After agreeing and signing, the student is able to submit their section of the FAFSA form. Since parent information has not been provided, the FAFSA form is not considered complete and can’t be processed yet. </a:t>
            </a:r>
            <a:endParaRPr lang="en-US">
              <a:latin typeface="Arial" panose="020B0604020202020204" pitchFamily="34" charset="0"/>
              <a:cs typeface="Arial" panose="020B0604020202020204" pitchFamily="34" charset="0"/>
            </a:endParaRPr>
          </a:p>
        </p:txBody>
      </p:sp>
      <p:pic>
        <p:nvPicPr>
          <p:cNvPr id="3" name="Picture 2" descr="Screenshot of the signature page. The student is instructed to review the terms and conditions they will be agreeing to by signing the FAFSA form. ">
            <a:extLst>
              <a:ext uri="{FF2B5EF4-FFF2-40B4-BE49-F238E27FC236}">
                <a16:creationId xmlns:a16="http://schemas.microsoft.com/office/drawing/2014/main" id="{14D3A933-4390-317A-F32B-5E0C0F0CB02A}"/>
              </a:ext>
            </a:extLst>
          </p:cNvPr>
          <p:cNvPicPr>
            <a:picLocks noChangeAspect="1"/>
          </p:cNvPicPr>
          <p:nvPr/>
        </p:nvPicPr>
        <p:blipFill>
          <a:blip r:embed="rId3"/>
          <a:stretch>
            <a:fillRect/>
          </a:stretch>
        </p:blipFill>
        <p:spPr>
          <a:xfrm>
            <a:off x="5600700" y="1727947"/>
            <a:ext cx="5828820" cy="402893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48</a:t>
            </a:fld>
            <a:endParaRPr lang="en-US"/>
          </a:p>
        </p:txBody>
      </p:sp>
    </p:spTree>
    <p:extLst>
      <p:ext uri="{BB962C8B-B14F-4D97-AF65-F5344CB8AC3E}">
        <p14:creationId xmlns:p14="http://schemas.microsoft.com/office/powerpoint/2010/main" val="2829125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 (Continued)</a:t>
            </a:r>
            <a:endParaRPr lang="en-US" altLang="en-US" sz="4267" b="1" i="0" u="none" strike="noStrike" kern="1200" cap="none" spc="0" normalizeH="0" baseline="0" noProof="0">
              <a:ln>
                <a:noFill/>
              </a:ln>
              <a:effectLst/>
              <a:uLnTx/>
              <a:uFillTx/>
              <a:latin typeface="Oswald"/>
            </a:endParaRPr>
          </a:p>
        </p:txBody>
      </p:sp>
      <p:pic>
        <p:nvPicPr>
          <p:cNvPr id="8" name="Picture 7" descr="Screenshot continuation of the signature page, which lists the remaining terms and conditions that the student agrees to by signing the FAFSA form. A checkbox indicates the student agrees to the terms, and there is a button below that for the student to “Submit” the form. ">
            <a:extLst>
              <a:ext uri="{FF2B5EF4-FFF2-40B4-BE49-F238E27FC236}">
                <a16:creationId xmlns:a16="http://schemas.microsoft.com/office/drawing/2014/main" id="{6BBECEAF-F1A7-D268-6075-67046C6A1867}"/>
              </a:ext>
            </a:extLst>
          </p:cNvPr>
          <p:cNvPicPr>
            <a:picLocks noChangeAspect="1"/>
          </p:cNvPicPr>
          <p:nvPr/>
        </p:nvPicPr>
        <p:blipFill>
          <a:blip r:embed="rId3"/>
          <a:stretch>
            <a:fillRect/>
          </a:stretch>
        </p:blipFill>
        <p:spPr>
          <a:xfrm>
            <a:off x="3035956" y="1724411"/>
            <a:ext cx="5175308" cy="444778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49</a:t>
            </a:fld>
            <a:endParaRPr lang="en-US"/>
          </a:p>
        </p:txBody>
      </p:sp>
    </p:spTree>
    <p:extLst>
      <p:ext uri="{BB962C8B-B14F-4D97-AF65-F5344CB8AC3E}">
        <p14:creationId xmlns:p14="http://schemas.microsoft.com/office/powerpoint/2010/main" val="2152587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 (3 of 5) </a:t>
            </a:r>
          </a:p>
        </p:txBody>
      </p:sp>
      <p:sp>
        <p:nvSpPr>
          <p:cNvPr id="6" name="TextBox 5">
            <a:extLst>
              <a:ext uri="{FF2B5EF4-FFF2-40B4-BE49-F238E27FC236}">
                <a16:creationId xmlns:a16="http://schemas.microsoft.com/office/drawing/2014/main" id="{67B363A0-1DC2-4813-85CD-15E7AB010ED2}"/>
              </a:ext>
            </a:extLst>
          </p:cNvPr>
          <p:cNvSpPr txBox="1"/>
          <p:nvPr/>
        </p:nvSpPr>
        <p:spPr>
          <a:xfrm>
            <a:off x="674174" y="1527602"/>
            <a:ext cx="10498651" cy="5027017"/>
          </a:xfrm>
          <a:prstGeom prst="rect">
            <a:avLst/>
          </a:prstGeom>
          <a:noFill/>
          <a:ln>
            <a:solidFill>
              <a:schemeClr val="bg1"/>
            </a:solidFill>
          </a:ln>
        </p:spPr>
        <p:txBody>
          <a:bodyPr wrap="square" lIns="91440" tIns="45720" rIns="91440" bIns="45720" anchor="t">
            <a:spAutoFit/>
          </a:bodyPr>
          <a:lstStyle/>
          <a:p>
            <a:pPr marL="0" indent="0">
              <a:lnSpc>
                <a:spcPct val="150000"/>
              </a:lnSpc>
              <a:buNone/>
            </a:pPr>
            <a:r>
              <a:rPr lang="en-US">
                <a:latin typeface="Arial" panose="020B0604020202020204" pitchFamily="34" charset="0"/>
                <a:cs typeface="Arial" panose="020B0604020202020204" pitchFamily="34" charset="0"/>
              </a:rPr>
              <a:t>Major changes to the 2024–25 </a:t>
            </a:r>
            <a:r>
              <a:rPr lang="en-US" altLang="en-US">
                <a:latin typeface="Arial" panose="020B0604020202020204" pitchFamily="34" charset="0"/>
                <a:cs typeface="Arial" panose="020B0604020202020204" pitchFamily="34" charset="0"/>
              </a:rPr>
              <a:t>FAFSA</a:t>
            </a:r>
            <a:r>
              <a:rPr lang="en-US" altLang="en-US" baseline="30000">
                <a:latin typeface="Arial" panose="020B0604020202020204" pitchFamily="34" charset="0"/>
                <a:cs typeface="Arial" panose="020B0604020202020204" pitchFamily="34" charset="0"/>
              </a:rPr>
              <a:t>®</a:t>
            </a:r>
            <a:r>
              <a:rPr lang="en-US" altLang="en-US">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form include the following:</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Integration of the FAFSA form into </a:t>
            </a:r>
            <a:r>
              <a:rPr lang="en-US" err="1">
                <a:latin typeface="Arial" panose="020B0604020202020204" pitchFamily="34" charset="0"/>
                <a:cs typeface="Arial" panose="020B0604020202020204" pitchFamily="34" charset="0"/>
              </a:rPr>
              <a:t>StudentAid.gov’s</a:t>
            </a:r>
            <a:r>
              <a:rPr lang="en-US">
                <a:latin typeface="Arial" panose="020B0604020202020204" pitchFamily="34" charset="0"/>
                <a:cs typeface="Arial" panose="020B0604020202020204" pitchFamily="34" charset="0"/>
              </a:rPr>
              <a:t> Dashboard, Status Center, Notification Center, and Settings</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The general look and feel of the FAFSA form</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Integration to allow users’ federal tax information to be retrieved and transferred directly into the FAFSA form via IRS direct data exchange, replacing the IRS Data Retrieval Tool</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Replacement of the Expected Family Contribution (EFC) with the Student Aid Index (SAI)</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Required consent from users to</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retrieve and disclose federal tax information,</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be eligible for federal student aid, and</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be eligible to receive an SAI.</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Predictive search results for questions that require city, state, or school lookup</a:t>
            </a:r>
          </a:p>
        </p:txBody>
      </p:sp>
      <p:sp>
        <p:nvSpPr>
          <p:cNvPr id="3" name="Slide Number Placeholder 2"/>
          <p:cNvSpPr>
            <a:spLocks noGrp="1"/>
          </p:cNvSpPr>
          <p:nvPr>
            <p:ph type="sldNum" sz="quarter" idx="4"/>
          </p:nvPr>
        </p:nvSpPr>
        <p:spPr/>
        <p:txBody>
          <a:bodyPr/>
          <a:lstStyle/>
          <a:p>
            <a:fld id="{234755BD-B4AC-9044-BCE4-27904766F8BB}" type="slidenum">
              <a:rPr lang="en-US" smtClean="0"/>
              <a:pPr/>
              <a:t>5</a:t>
            </a:fld>
            <a:endParaRPr lang="en-US"/>
          </a:p>
        </p:txBody>
      </p:sp>
    </p:spTree>
    <p:extLst>
      <p:ext uri="{BB962C8B-B14F-4D97-AF65-F5344CB8AC3E}">
        <p14:creationId xmlns:p14="http://schemas.microsoft.com/office/powerpoint/2010/main" val="1671782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1" y="1725393"/>
            <a:ext cx="4791155"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Upon signing the student section, the student is presented the student section complete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is reminded that their form is not completed and can’t be submitted until the parent completes the contributor section of the form and signs it. Next, in this scenario, the student’s invited parent will enter the FAFSA form and complete the parent section. </a:t>
            </a:r>
          </a:p>
        </p:txBody>
      </p:sp>
      <p:pic>
        <p:nvPicPr>
          <p:cNvPr id="3" name="Picture 2"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5689124" y="1729876"/>
            <a:ext cx="5707937" cy="402913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50</a:t>
            </a:fld>
            <a:endParaRPr lang="en-US"/>
          </a:p>
        </p:txBody>
      </p:sp>
    </p:spTree>
    <p:extLst>
      <p:ext uri="{BB962C8B-B14F-4D97-AF65-F5344CB8AC3E}">
        <p14:creationId xmlns:p14="http://schemas.microsoft.com/office/powerpoint/2010/main" val="3378335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a:extLst>
              <a:ext uri="{FF2B5EF4-FFF2-40B4-BE49-F238E27FC236}">
                <a16:creationId xmlns:a16="http://schemas.microsoft.com/office/drawing/2014/main" id="{D95C1EAF-F9B4-C03B-2C15-A874F150DD8D}"/>
              </a:ext>
            </a:extLst>
          </p:cNvPr>
          <p:cNvPicPr>
            <a:picLocks noChangeAspect="1"/>
          </p:cNvPicPr>
          <p:nvPr/>
        </p:nvPicPr>
        <p:blipFill>
          <a:blip r:embed="rId3"/>
          <a:stretch>
            <a:fillRect/>
          </a:stretch>
        </p:blipFill>
        <p:spPr>
          <a:xfrm>
            <a:off x="3478925" y="1714500"/>
            <a:ext cx="4284532"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51</a:t>
            </a:fld>
            <a:endParaRPr lang="en-US"/>
          </a:p>
        </p:txBody>
      </p:sp>
    </p:spTree>
    <p:extLst>
      <p:ext uri="{BB962C8B-B14F-4D97-AF65-F5344CB8AC3E}">
        <p14:creationId xmlns:p14="http://schemas.microsoft.com/office/powerpoint/2010/main" val="2146552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Email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95244" y="1721762"/>
            <a:ext cx="448635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NOT a view within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nor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This view demonstrates a parent opening the FAFSA invitation from their email. The parent selects “Log In" and is taken to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a:t>
            </a:r>
          </a:p>
        </p:txBody>
      </p:sp>
      <p:pic>
        <p:nvPicPr>
          <p:cNvPr id="4" name="Picture 3" descr="Screenshot of the email request sent to parents listed on a FAFSA form. The student’s name is included in the email headline. The email text reminds the parent of the importance of complet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Log In.”">
            <a:extLst>
              <a:ext uri="{FF2B5EF4-FFF2-40B4-BE49-F238E27FC236}">
                <a16:creationId xmlns:a16="http://schemas.microsoft.com/office/drawing/2014/main" id="{9E3AF5FC-BBC8-A6D4-618D-87405AF72725}"/>
              </a:ext>
            </a:extLst>
          </p:cNvPr>
          <p:cNvPicPr>
            <a:picLocks noChangeAspect="1"/>
          </p:cNvPicPr>
          <p:nvPr/>
        </p:nvPicPr>
        <p:blipFill>
          <a:blip r:embed="rId3"/>
          <a:stretch>
            <a:fillRect/>
          </a:stretch>
        </p:blipFill>
        <p:spPr>
          <a:xfrm>
            <a:off x="5874747" y="1714500"/>
            <a:ext cx="2542171" cy="4457700"/>
          </a:xfrm>
          <a:prstGeom prst="rect">
            <a:avLst/>
          </a:prstGeom>
          <a:ln w="12700">
            <a:solidFill>
              <a:schemeClr val="tx1"/>
            </a:solidFill>
          </a:ln>
        </p:spPr>
      </p:pic>
      <p:pic>
        <p:nvPicPr>
          <p:cNvPr id="8" name="Picture 7" descr="Screenshot continuation of the email request sent to parents listed on a FAFSA form. The parent is reminded that they should complete their section of the FAFSA form as soon as possible. Below that, a banner informs the parent of how they can find help if they are unable to locate the student’s FAFSA form. ">
            <a:extLst>
              <a:ext uri="{FF2B5EF4-FFF2-40B4-BE49-F238E27FC236}">
                <a16:creationId xmlns:a16="http://schemas.microsoft.com/office/drawing/2014/main" id="{5BD9BAE1-214A-D80E-0F20-4661F15E7E0F}"/>
              </a:ext>
            </a:extLst>
          </p:cNvPr>
          <p:cNvPicPr>
            <a:picLocks noChangeAspect="1"/>
          </p:cNvPicPr>
          <p:nvPr/>
        </p:nvPicPr>
        <p:blipFill>
          <a:blip r:embed="rId4"/>
          <a:stretch>
            <a:fillRect/>
          </a:stretch>
        </p:blipFill>
        <p:spPr>
          <a:xfrm>
            <a:off x="8678389" y="1714500"/>
            <a:ext cx="2249112"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52</a:t>
            </a:fld>
            <a:endParaRPr lang="en-US"/>
          </a:p>
        </p:txBody>
      </p:sp>
    </p:spTree>
    <p:extLst>
      <p:ext uri="{BB962C8B-B14F-4D97-AF65-F5344CB8AC3E}">
        <p14:creationId xmlns:p14="http://schemas.microsoft.com/office/powerpoint/2010/main" val="2095231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Log In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parent is taken from their email to the “Log In” page to enter their log-in credentials. To access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all users are required to have an FSA ID (account username and password). 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623497" y="1735273"/>
            <a:ext cx="5834341" cy="443692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53</a:t>
            </a:fld>
            <a:endParaRPr lang="en-US"/>
          </a:p>
        </p:txBody>
      </p:sp>
    </p:spTree>
    <p:extLst>
      <p:ext uri="{BB962C8B-B14F-4D97-AF65-F5344CB8AC3E}">
        <p14:creationId xmlns:p14="http://schemas.microsoft.com/office/powerpoint/2010/main" val="1156130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Status Center – My Activity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448683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successfully logging in, the parent is taken to their “My Activity” page. The parent sees an invitation to be a contributor on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pic>
        <p:nvPicPr>
          <p:cNvPr id="3" name="Picture 2" descr="Screenshot of the My Activity page. A banner informs the parent that they have been requested to be a contributor on a FAFSA form. There are hyperlinks below to  “Decline Invitation” or “Get Started.” ">
            <a:extLst>
              <a:ext uri="{FF2B5EF4-FFF2-40B4-BE49-F238E27FC236}">
                <a16:creationId xmlns:a16="http://schemas.microsoft.com/office/drawing/2014/main" id="{B1BF236E-9284-0E16-255D-6CA05775A6D5}"/>
              </a:ext>
            </a:extLst>
          </p:cNvPr>
          <p:cNvPicPr>
            <a:picLocks noChangeAspect="1"/>
          </p:cNvPicPr>
          <p:nvPr/>
        </p:nvPicPr>
        <p:blipFill>
          <a:blip r:embed="rId3"/>
          <a:stretch>
            <a:fillRect/>
          </a:stretch>
        </p:blipFill>
        <p:spPr>
          <a:xfrm>
            <a:off x="5600700" y="1738417"/>
            <a:ext cx="5838856" cy="39765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54</a:t>
            </a:fld>
            <a:endParaRPr lang="en-US"/>
          </a:p>
        </p:txBody>
      </p:sp>
    </p:spTree>
    <p:extLst>
      <p:ext uri="{BB962C8B-B14F-4D97-AF65-F5344CB8AC3E}">
        <p14:creationId xmlns:p14="http://schemas.microsoft.com/office/powerpoint/2010/main" val="3657885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83852"/>
            <a:ext cx="809913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Contributing to the FAFSA</a:t>
            </a:r>
            <a:r>
              <a:rPr lang="en-US" altLang="en-US" sz="4000" cap="none" spc="0" baseline="30000">
                <a:latin typeface="Oswald"/>
              </a:rPr>
              <a:t>®</a:t>
            </a:r>
            <a:r>
              <a:rPr lang="en-US" altLang="en-US" sz="4000" cap="none" spc="0">
                <a:latin typeface="Oswald"/>
              </a:rPr>
              <a:t> Form</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1798" y="1737191"/>
            <a:ext cx="8690802"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information about being a contributor on a FAFSA</a:t>
            </a:r>
            <a:r>
              <a:rPr lang="en-US" baseline="30000">
                <a:latin typeface="Arial"/>
                <a:ea typeface="Calibri"/>
                <a:cs typeface="Calibri"/>
              </a:rPr>
              <a:t>®</a:t>
            </a:r>
            <a:r>
              <a:rPr lang="en-US">
                <a:latin typeface="Arial"/>
                <a:ea typeface="Calibri"/>
                <a:cs typeface="Calibri"/>
              </a:rPr>
              <a:t> form. </a:t>
            </a:r>
            <a:endParaRPr lang="en-US">
              <a:latin typeface="Arial"/>
            </a:endParaRPr>
          </a:p>
        </p:txBody>
      </p:sp>
      <p:pic>
        <p:nvPicPr>
          <p:cNvPr id="19458" name="Picture 2" descr="Screenshot of the introduction page for parent contributing to the FAFSA form. The parent is reminded that the FAFSA form can’t be submitted for processing until their information is provided and that they can save the form to complete later. Frequently asked questions are also listed, which the parent can expand or collapse. This includes “Why have I been invited to contribute to this FAFSA form?” and “Does contributing to the form mean I’m financially responsible to pay for college?” ">
            <a:extLst>
              <a:ext uri="{FF2B5EF4-FFF2-40B4-BE49-F238E27FC236}">
                <a16:creationId xmlns:a16="http://schemas.microsoft.com/office/drawing/2014/main" id="{57170995-D3FA-F675-FFB7-97B3FF65A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17" y="2604838"/>
            <a:ext cx="4540903" cy="35793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9462" name="Picture 6" descr="Screenshot continuation of the introduction page for parent contributing to the FAFSA form. Additional frequently asked questions are listed, which the parent can expand or collapse. This includes &quot;What do I need to complete my section(s)?&quot; &quot;What kind of information will I be asked to provide?&quot; and &quot;What happens after I complete my sections?&quot; ">
            <a:extLst>
              <a:ext uri="{FF2B5EF4-FFF2-40B4-BE49-F238E27FC236}">
                <a16:creationId xmlns:a16="http://schemas.microsoft.com/office/drawing/2014/main" id="{AF3906AF-B36E-39A4-7D00-B25E25FC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278" y="2604838"/>
            <a:ext cx="4100918" cy="35793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55</a:t>
            </a:fld>
            <a:endParaRPr lang="en-US"/>
          </a:p>
        </p:txBody>
      </p:sp>
    </p:spTree>
    <p:extLst>
      <p:ext uri="{BB962C8B-B14F-4D97-AF65-F5344CB8AC3E}">
        <p14:creationId xmlns:p14="http://schemas.microsoft.com/office/powerpoint/2010/main" val="3969104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452669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When the parent enters a </a:t>
            </a:r>
            <a:r>
              <a:rPr lang="en-US">
                <a:latin typeface="Arial" panose="020B0604020202020204" pitchFamily="34" charset="0"/>
                <a:ea typeface="Calibri"/>
                <a:cs typeface="Arial" panose="020B0604020202020204" pitchFamily="34" charset="0"/>
              </a:rPr>
              <a:t>2024–25</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56</a:t>
            </a:fld>
            <a:endParaRPr lang="en-US"/>
          </a:p>
        </p:txBody>
      </p:sp>
      <p:pic>
        <p:nvPicPr>
          <p:cNvPr id="20482" name="Picture 2" descr="Screenshot of the first page of the Understanding the FAFSA Form section. A video provides the parent with an overview of the form.">
            <a:extLst>
              <a:ext uri="{FF2B5EF4-FFF2-40B4-BE49-F238E27FC236}">
                <a16:creationId xmlns:a16="http://schemas.microsoft.com/office/drawing/2014/main" id="{896AE1F5-A9E9-CB1C-AE7B-F9C83C0F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961" y="1725393"/>
            <a:ext cx="6102007" cy="444680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53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7" y="1730744"/>
            <a:ext cx="4499803"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different roles that may be required to complete the student’s FAFSA form and the documents that may be needed to fill out the form.</a:t>
            </a:r>
          </a:p>
        </p:txBody>
      </p:sp>
      <p:pic>
        <p:nvPicPr>
          <p:cNvPr id="21506"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3C124AF8-AD0C-187F-5E42-BCC8954D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8" y="1733293"/>
            <a:ext cx="5549213" cy="44148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57</a:t>
            </a:fld>
            <a:endParaRPr lang="en-US"/>
          </a:p>
        </p:txBody>
      </p:sp>
    </p:spTree>
    <p:extLst>
      <p:ext uri="{BB962C8B-B14F-4D97-AF65-F5344CB8AC3E}">
        <p14:creationId xmlns:p14="http://schemas.microsoft.com/office/powerpoint/2010/main" val="157677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7" y="1737828"/>
            <a:ext cx="4499803"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onboarding page provides information about the types of questions the parent can expect to see and how they can get help in filling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sp>
        <p:nvSpPr>
          <p:cNvPr id="5" name="Slide Number Placeholder 4"/>
          <p:cNvSpPr>
            <a:spLocks noGrp="1"/>
          </p:cNvSpPr>
          <p:nvPr>
            <p:ph type="sldNum" sz="quarter" idx="4"/>
          </p:nvPr>
        </p:nvSpPr>
        <p:spPr/>
        <p:txBody>
          <a:bodyPr/>
          <a:lstStyle/>
          <a:p>
            <a:fld id="{234755BD-B4AC-9044-BCE4-27904766F8BB}" type="slidenum">
              <a:rPr lang="en-US" smtClean="0"/>
              <a:pPr/>
              <a:t>58</a:t>
            </a:fld>
            <a:endParaRPr lang="en-US"/>
          </a:p>
        </p:txBody>
      </p:sp>
      <p:pic>
        <p:nvPicPr>
          <p:cNvPr id="10" name="Picture 9"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CA1CDC58-794F-800B-EC5D-0E4D5838E0C5}"/>
              </a:ext>
            </a:extLst>
          </p:cNvPr>
          <p:cNvPicPr>
            <a:picLocks noChangeAspect="1"/>
          </p:cNvPicPr>
          <p:nvPr/>
        </p:nvPicPr>
        <p:blipFill>
          <a:blip r:embed="rId3"/>
          <a:stretch>
            <a:fillRect/>
          </a:stretch>
        </p:blipFill>
        <p:spPr>
          <a:xfrm>
            <a:off x="5600700" y="1737828"/>
            <a:ext cx="6382353" cy="3013722"/>
          </a:xfrm>
          <a:prstGeom prst="rect">
            <a:avLst/>
          </a:prstGeom>
          <a:ln w="12700">
            <a:solidFill>
              <a:schemeClr val="tx1"/>
            </a:solidFill>
          </a:ln>
        </p:spPr>
      </p:pic>
    </p:spTree>
    <p:extLst>
      <p:ext uri="{BB962C8B-B14F-4D97-AF65-F5344CB8AC3E}">
        <p14:creationId xmlns:p14="http://schemas.microsoft.com/office/powerpoint/2010/main" val="3132836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449980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last onboarding page provides information about what to expect once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completed and submitted. On this page, the parent selects "Start the FAFSA form" to begin the parent section.  </a:t>
            </a:r>
          </a:p>
        </p:txBody>
      </p:sp>
      <p:sp>
        <p:nvSpPr>
          <p:cNvPr id="5" name="Slide Number Placeholder 4"/>
          <p:cNvSpPr>
            <a:spLocks noGrp="1"/>
          </p:cNvSpPr>
          <p:nvPr>
            <p:ph type="sldNum" sz="quarter" idx="4"/>
          </p:nvPr>
        </p:nvSpPr>
        <p:spPr/>
        <p:txBody>
          <a:bodyPr/>
          <a:lstStyle/>
          <a:p>
            <a:fld id="{234755BD-B4AC-9044-BCE4-27904766F8BB}" type="slidenum">
              <a:rPr lang="en-US" smtClean="0"/>
              <a:pPr/>
              <a:t>59</a:t>
            </a:fld>
            <a:endParaRPr lang="en-US"/>
          </a:p>
        </p:txBody>
      </p:sp>
      <p:pic>
        <p:nvPicPr>
          <p:cNvPr id="1026"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AA58EC19-BF84-331D-B62D-D69E3ED16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938" y="1740101"/>
            <a:ext cx="6363930" cy="3803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941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a:t>
            </a:r>
            <a:r>
              <a:rPr lang="en-US">
                <a:latin typeface="Oswald"/>
                <a:ea typeface="Noto Serif"/>
                <a:cs typeface="Noto Serif"/>
              </a:rPr>
              <a:t> </a:t>
            </a:r>
            <a:r>
              <a:rPr lang="en-US" sz="4250" cap="none" spc="0">
                <a:latin typeface="Oswald"/>
                <a:ea typeface="+mn-ea"/>
                <a:cs typeface="+mn-cs"/>
              </a:rPr>
              <a:t>(4 of 5) </a:t>
            </a:r>
          </a:p>
        </p:txBody>
      </p:sp>
      <p:sp>
        <p:nvSpPr>
          <p:cNvPr id="4" name="TextBox 3">
            <a:extLst>
              <a:ext uri="{FF2B5EF4-FFF2-40B4-BE49-F238E27FC236}">
                <a16:creationId xmlns:a16="http://schemas.microsoft.com/office/drawing/2014/main" id="{E91A1D5D-147D-C14E-B893-CC16F35732F2}"/>
              </a:ext>
            </a:extLst>
          </p:cNvPr>
          <p:cNvSpPr txBox="1"/>
          <p:nvPr/>
        </p:nvSpPr>
        <p:spPr>
          <a:xfrm>
            <a:off x="676679" y="1524032"/>
            <a:ext cx="10695544" cy="3780522"/>
          </a:xfrm>
          <a:prstGeom prst="rect">
            <a:avLst/>
          </a:prstGeom>
          <a:noFill/>
          <a:ln>
            <a:solidFill>
              <a:schemeClr val="bg1"/>
            </a:solidFill>
          </a:ln>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a:ea typeface="+mn-ea"/>
                <a:cs typeface="+mn-cs"/>
              </a:rPr>
              <a:t>The following are key features of the </a:t>
            </a:r>
            <a:r>
              <a:rPr kumimoji="0" lang="en-US" altLang="en-US" b="0" i="0" u="none" strike="noStrike" kern="1200" cap="none" spc="0" normalizeH="0" baseline="0" noProof="0" dirty="0">
                <a:ln>
                  <a:noFill/>
                </a:ln>
                <a:effectLst/>
                <a:uLnTx/>
                <a:uFillTx/>
                <a:latin typeface="Arial" panose="020B0604020202020204"/>
                <a:ea typeface="+mn-ea"/>
                <a:cs typeface="+mn-cs"/>
              </a:rPr>
              <a:t>FAFSA</a:t>
            </a:r>
            <a:r>
              <a:rPr kumimoji="0" lang="en-US" altLang="en-US" b="0" i="0" u="none" strike="noStrike" kern="1200" cap="none" spc="0" normalizeH="0" baseline="30000" noProof="0" dirty="0">
                <a:ln>
                  <a:noFill/>
                </a:ln>
                <a:effectLst/>
                <a:uLnTx/>
                <a:uFillTx/>
                <a:latin typeface="Arial" panose="020B0604020202020204"/>
                <a:ea typeface="+mn-ea"/>
                <a:cs typeface="+mn-cs"/>
              </a:rPr>
              <a:t>® </a:t>
            </a:r>
            <a:r>
              <a:rPr kumimoji="0" lang="en-US" b="0" i="0" u="none" strike="noStrike" kern="1200" cap="none" spc="0" normalizeH="0" baseline="0" noProof="0" dirty="0">
                <a:ln>
                  <a:noFill/>
                </a:ln>
                <a:effectLst/>
                <a:uLnTx/>
                <a:uFillTx/>
                <a:latin typeface="Arial" panose="020B0604020202020204"/>
                <a:ea typeface="+mn-ea"/>
                <a:cs typeface="+mn-cs"/>
              </a:rPr>
              <a:t>form on StudentAid.gov:</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mn-cs"/>
              </a:rPr>
              <a:t>Students, parents, and preparers may begin, complete, and submit a new </a:t>
            </a:r>
            <a:r>
              <a:rPr kumimoji="0" lang="en-US" altLang="en-US" b="0" i="0" u="none" strike="noStrike" kern="1200" cap="none" spc="0" normalizeH="0" baseline="0" noProof="0" dirty="0">
                <a:ln>
                  <a:noFill/>
                </a:ln>
                <a:effectLst/>
                <a:uLnTx/>
                <a:uFillTx/>
                <a:latin typeface="Arial" panose="020B0604020202020204"/>
                <a:ea typeface="+mn-ea"/>
                <a:cs typeface="+mn-cs"/>
              </a:rPr>
              <a:t>FAFSA </a:t>
            </a:r>
            <a:r>
              <a:rPr kumimoji="0" lang="en-US" b="0" i="0" u="none" strike="noStrike" kern="1200" cap="none" spc="0" normalizeH="0" baseline="0" noProof="0" dirty="0">
                <a:ln>
                  <a:noFill/>
                </a:ln>
                <a:effectLst/>
                <a:uLnTx/>
                <a:uFillTx/>
                <a:latin typeface="Arial" panose="020B0604020202020204"/>
                <a:ea typeface="+mn-ea"/>
                <a:cs typeface="+mn-cs"/>
              </a:rPr>
              <a:t>form for the 2024–25 </a:t>
            </a:r>
            <a:r>
              <a:rPr kumimoji="0" lang="en-US" altLang="en-US" b="0" i="0" u="none" strike="noStrike" kern="1200" cap="none" spc="0" normalizeH="0" baseline="0" noProof="0" dirty="0">
                <a:ln>
                  <a:noFill/>
                </a:ln>
                <a:effectLst/>
                <a:uLnTx/>
                <a:uFillTx/>
                <a:latin typeface="Arial" panose="020B0604020202020204"/>
                <a:ea typeface="+mn-ea"/>
                <a:cs typeface="+mn-cs"/>
              </a:rPr>
              <a:t>FAFSA</a:t>
            </a:r>
            <a:r>
              <a:rPr kumimoji="0" lang="en-US" altLang="en-US" b="0" i="0" u="none" strike="noStrike" kern="1200" cap="none" spc="0" normalizeH="0" baseline="30000" noProof="0" dirty="0">
                <a:ln>
                  <a:noFill/>
                </a:ln>
                <a:effectLst/>
                <a:uLnTx/>
                <a:uFillTx/>
                <a:latin typeface="Arial" panose="020B0604020202020204"/>
                <a:ea typeface="+mn-ea"/>
                <a:cs typeface="+mn-cs"/>
              </a:rPr>
              <a:t> </a:t>
            </a:r>
            <a:r>
              <a:rPr kumimoji="0" lang="en-US" b="0" i="0" u="none" strike="noStrike" kern="1200" cap="none" spc="0" normalizeH="0" baseline="0" noProof="0" dirty="0">
                <a:ln>
                  <a:noFill/>
                </a:ln>
                <a:effectLst/>
                <a:uLnTx/>
                <a:uFillTx/>
                <a:latin typeface="Arial" panose="020B0604020202020204"/>
                <a:ea typeface="+mn-ea"/>
                <a:cs typeface="+mn-cs"/>
              </a:rPr>
              <a:t>processing cycle.</a:t>
            </a:r>
            <a:endParaRPr lang="en-US" b="0" i="0" u="none" strike="noStrike" kern="1200" cap="none" spc="0" normalizeH="0" baseline="0" noProof="0" dirty="0">
              <a:ln>
                <a:noFill/>
              </a:ln>
              <a:effectLst/>
              <a:uLnTx/>
              <a:uFillTx/>
              <a:latin typeface="Arial" panose="020B0604020202020204"/>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mn-cs"/>
              </a:rPr>
              <a:t>Dependent students must invite their parent(s) to contribute to their form if parent information is required.</a:t>
            </a:r>
            <a:endParaRPr lang="en-US" b="0" i="0" u="none" strike="noStrike" kern="1200" cap="none" spc="0" normalizeH="0" baseline="0" noProof="0" dirty="0">
              <a:ln>
                <a:noFill/>
              </a:ln>
              <a:effectLst/>
              <a:uLnTx/>
              <a:uFillTx/>
              <a:latin typeface="Arial" panose="020B0604020202020204"/>
              <a:cs typeface="Arial"/>
            </a:endParaRPr>
          </a:p>
          <a:p>
            <a:pPr marL="285750" indent="-285750">
              <a:lnSpc>
                <a:spcPct val="150000"/>
              </a:lnSpc>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a:ea typeface="+mn-ea"/>
                <a:cs typeface="+mn-cs"/>
              </a:rPr>
              <a:t>Independent students and </a:t>
            </a:r>
            <a:r>
              <a:rPr lang="en-US" dirty="0">
                <a:latin typeface="Arial" panose="020B0604020202020204"/>
              </a:rPr>
              <a:t>a dependent student's parent</a:t>
            </a:r>
            <a:r>
              <a:rPr kumimoji="0" lang="en-US" b="0" i="0" u="none" strike="noStrike" kern="1200" cap="none" spc="0" normalizeH="0" baseline="0" noProof="0" dirty="0">
                <a:ln>
                  <a:noFill/>
                </a:ln>
                <a:effectLst/>
                <a:uLnTx/>
                <a:uFillTx/>
                <a:latin typeface="Arial" panose="020B0604020202020204"/>
                <a:ea typeface="+mn-ea"/>
                <a:cs typeface="+mn-cs"/>
              </a:rPr>
              <a:t> must invite their spouse to contribute to the student’s form if spouse information is required.</a:t>
            </a:r>
            <a:endParaRPr lang="en-US" b="0" i="0" u="none" strike="noStrike" kern="1200" cap="none" spc="0" normalizeH="0" baseline="0" noProof="0" dirty="0">
              <a:ln>
                <a:noFill/>
              </a:ln>
              <a:effectLst/>
              <a:uLnTx/>
              <a:uFillTx/>
              <a:latin typeface="Arial" panose="020B0604020202020204"/>
              <a:cs typeface="Arial"/>
            </a:endParaRPr>
          </a:p>
          <a:p>
            <a:pPr marL="285750" indent="-285750">
              <a:lnSpc>
                <a:spcPct val="150000"/>
              </a:lnSpc>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a:ea typeface="+mn-ea"/>
                <a:cs typeface="+mn-cs"/>
              </a:rPr>
              <a:t>Students and contributors must provide consent to retrieve and disclose federal tax information from the IRS for the student to be eligible for federal student aid.</a:t>
            </a:r>
            <a:r>
              <a:rPr lang="en-US" dirty="0">
                <a:latin typeface="Arial" panose="020B0604020202020204"/>
              </a:rPr>
              <a:t> </a:t>
            </a:r>
            <a:endParaRPr lang="en-US" b="0" i="0" u="none" strike="noStrike" kern="1200" cap="none" spc="0" normalizeH="0" baseline="0" noProof="0" dirty="0">
              <a:ln>
                <a:noFill/>
              </a:ln>
              <a:effectLst/>
              <a:uLnTx/>
              <a:uFillTx/>
              <a:latin typeface="Arial" panose="020B0604020202020204"/>
              <a:cs typeface="Arial"/>
            </a:endParaRPr>
          </a:p>
        </p:txBody>
      </p:sp>
      <p:sp>
        <p:nvSpPr>
          <p:cNvPr id="3" name="Slide Number Placeholder 2"/>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61810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499802" cy="2632003"/>
          </a:xfrm>
          <a:prstGeom prst="rect">
            <a:avLst/>
          </a:prstGeom>
          <a:noFill/>
        </p:spPr>
        <p:txBody>
          <a:bodyPr wrap="square" rtlCol="0">
            <a:spAutoFit/>
          </a:bodyPr>
          <a:lstStyle/>
          <a:p>
            <a:pPr>
              <a:lnSpc>
                <a:spcPct val="150000"/>
              </a:lnSpc>
            </a:pPr>
            <a:r>
              <a:rPr lang="en-US" sz="1600">
                <a:latin typeface="Arial" panose="020B0604020202020204" pitchFamily="34" charset="0"/>
                <a:cs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600" err="1">
                <a:latin typeface="Arial" panose="020B0604020202020204" pitchFamily="34" charset="0"/>
                <a:cs typeface="Arial" panose="020B0604020202020204" pitchFamily="34" charset="0"/>
              </a:rPr>
              <a:t>StudentAid.gov</a:t>
            </a:r>
            <a:r>
              <a:rPr lang="en-US" sz="1600">
                <a:latin typeface="Arial" panose="020B0604020202020204" pitchFamily="34" charset="0"/>
                <a:cs typeface="Arial" panose="020B0604020202020204" pitchFamily="34" charset="0"/>
              </a:rPr>
              <a:t>. For fields related to the parent’s mailing address, the parent can edit them directly on this page. </a:t>
            </a:r>
          </a:p>
        </p:txBody>
      </p:sp>
      <p:pic>
        <p:nvPicPr>
          <p:cNvPr id="3" name="Picture 2" descr="Screenshot of the Parent Identity Information section of the FAFSA form. Parent information including name, date of birth, Social Security number, email address, and mobile phone number are displayed to verify. ">
            <a:extLst>
              <a:ext uri="{FF2B5EF4-FFF2-40B4-BE49-F238E27FC236}">
                <a16:creationId xmlns:a16="http://schemas.microsoft.com/office/drawing/2014/main" id="{40A2419D-7353-81CF-51C2-2AE00FAA44D6}"/>
              </a:ext>
            </a:extLst>
          </p:cNvPr>
          <p:cNvPicPr>
            <a:picLocks noChangeAspect="1"/>
          </p:cNvPicPr>
          <p:nvPr/>
        </p:nvPicPr>
        <p:blipFill>
          <a:blip r:embed="rId3"/>
          <a:stretch>
            <a:fillRect/>
          </a:stretch>
        </p:blipFill>
        <p:spPr>
          <a:xfrm>
            <a:off x="5614146" y="1719636"/>
            <a:ext cx="5836347" cy="289594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60</a:t>
            </a:fld>
            <a:endParaRPr lang="en-US"/>
          </a:p>
        </p:txBody>
      </p:sp>
    </p:spTree>
    <p:extLst>
      <p:ext uri="{BB962C8B-B14F-4D97-AF65-F5344CB8AC3E}">
        <p14:creationId xmlns:p14="http://schemas.microsoft.com/office/powerpoint/2010/main" val="4046933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585416" y="607668"/>
            <a:ext cx="118535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arent Identity Information section, which has text boxes that prompt the parent to enter their permanent mailing address. ">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2270982" y="1714500"/>
            <a:ext cx="6659435"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61</a:t>
            </a:fld>
            <a:endParaRPr lang="en-US"/>
          </a:p>
        </p:txBody>
      </p:sp>
    </p:spTree>
    <p:extLst>
      <p:ext uri="{BB962C8B-B14F-4D97-AF65-F5344CB8AC3E}">
        <p14:creationId xmlns:p14="http://schemas.microsoft.com/office/powerpoint/2010/main" val="3577452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499802" cy="3364960"/>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parent about consent and their federal tax information. By providing consent, the parent’s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The parent selects "Approve" to provide consent and is taken to the next page. </a:t>
            </a:r>
            <a:endParaRPr lang="en-US">
              <a:latin typeface="Arial" panose="020B0604020202020204" pitchFamily="34" charset="0"/>
              <a:cs typeface="Arial" panose="020B0604020202020204" pitchFamily="34" charset="0"/>
            </a:endParaRPr>
          </a:p>
        </p:txBody>
      </p:sp>
      <p:pic>
        <p:nvPicPr>
          <p:cNvPr id="6" name="Picture 5"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B0AC941F-1BAB-07C8-3BEB-6FCED1E9B0A1}"/>
              </a:ext>
            </a:extLst>
          </p:cNvPr>
          <p:cNvPicPr>
            <a:picLocks noChangeAspect="1"/>
          </p:cNvPicPr>
          <p:nvPr/>
        </p:nvPicPr>
        <p:blipFill>
          <a:blip r:embed="rId3"/>
          <a:stretch>
            <a:fillRect/>
          </a:stretch>
        </p:blipFill>
        <p:spPr>
          <a:xfrm>
            <a:off x="6380026" y="1713489"/>
            <a:ext cx="4293508" cy="460407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62</a:t>
            </a:fld>
            <a:endParaRPr lang="en-US"/>
          </a:p>
        </p:txBody>
      </p:sp>
    </p:spTree>
    <p:extLst>
      <p:ext uri="{BB962C8B-B14F-4D97-AF65-F5344CB8AC3E}">
        <p14:creationId xmlns:p14="http://schemas.microsoft.com/office/powerpoint/2010/main" val="537611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Consent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917E87C3-6199-DD10-AF07-6229A5EB7441}"/>
              </a:ext>
            </a:extLst>
          </p:cNvPr>
          <p:cNvPicPr>
            <a:picLocks noChangeAspect="1"/>
          </p:cNvPicPr>
          <p:nvPr/>
        </p:nvPicPr>
        <p:blipFill>
          <a:blip r:embed="rId3"/>
          <a:stretch>
            <a:fillRect/>
          </a:stretch>
        </p:blipFill>
        <p:spPr>
          <a:xfrm>
            <a:off x="4054855" y="1714500"/>
            <a:ext cx="3120810" cy="458673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63</a:t>
            </a:fld>
            <a:endParaRPr lang="en-US"/>
          </a:p>
        </p:txBody>
      </p:sp>
    </p:spTree>
    <p:extLst>
      <p:ext uri="{BB962C8B-B14F-4D97-AF65-F5344CB8AC3E}">
        <p14:creationId xmlns:p14="http://schemas.microsoft.com/office/powerpoint/2010/main" val="725549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871970"/>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This is the first page in the Parent Demographics section. It provides an overview of the section.</a:t>
            </a:r>
          </a:p>
          <a:p>
            <a:pPr>
              <a:lnSpc>
                <a:spcPct val="150000"/>
              </a:lnSpc>
            </a:pPr>
            <a:endParaRPr lang="en-US">
              <a:latin typeface="Arial" panose="020B0604020202020204" pitchFamily="34" charset="0"/>
              <a:cs typeface="Arial" panose="020B0604020202020204" pitchFamily="34" charset="0"/>
            </a:endParaRPr>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y’re able to pay for school. ">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773157" y="2655247"/>
            <a:ext cx="9455406" cy="338716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64</a:t>
            </a:fld>
            <a:endParaRPr lang="en-US"/>
          </a:p>
        </p:txBody>
      </p:sp>
    </p:spTree>
    <p:extLst>
      <p:ext uri="{BB962C8B-B14F-4D97-AF65-F5344CB8AC3E}">
        <p14:creationId xmlns:p14="http://schemas.microsoft.com/office/powerpoint/2010/main" val="1013722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Current Marital Status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441960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current marital status. They select the "Married (not Separated)" option. </a:t>
            </a:r>
          </a:p>
        </p:txBody>
      </p:sp>
      <p:pic>
        <p:nvPicPr>
          <p:cNvPr id="3" name="Picture 2" descr="Screenshot of the first page of the Parent Demographics section, which asks the parent to select their marital status: “Single (never married),” “Unmarried and both legal parents living together,” “Married (not separated),” “Remarried,” “Separated,” “Divorced,” or “Widowed.” ">
            <a:extLst>
              <a:ext uri="{FF2B5EF4-FFF2-40B4-BE49-F238E27FC236}">
                <a16:creationId xmlns:a16="http://schemas.microsoft.com/office/drawing/2014/main" id="{61AD0A08-197E-F2CD-3785-84EDDFE0F86D}"/>
              </a:ext>
            </a:extLst>
          </p:cNvPr>
          <p:cNvPicPr>
            <a:picLocks noChangeAspect="1"/>
          </p:cNvPicPr>
          <p:nvPr/>
        </p:nvPicPr>
        <p:blipFill>
          <a:blip r:embed="rId3"/>
          <a:stretch>
            <a:fillRect/>
          </a:stretch>
        </p:blipFill>
        <p:spPr>
          <a:xfrm>
            <a:off x="5614147" y="1735846"/>
            <a:ext cx="5820478" cy="407328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65</a:t>
            </a:fld>
            <a:endParaRPr lang="en-US"/>
          </a:p>
        </p:txBody>
      </p:sp>
    </p:spTree>
    <p:extLst>
      <p:ext uri="{BB962C8B-B14F-4D97-AF65-F5344CB8AC3E}">
        <p14:creationId xmlns:p14="http://schemas.microsoft.com/office/powerpoint/2010/main" val="188264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State of Legal Residence</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62465" y="1727585"/>
            <a:ext cx="4419120"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state of legal residence. The parent selects the state from a dropdown box and provides the month and year when they became a legal resident. </a:t>
            </a:r>
          </a:p>
        </p:txBody>
      </p:sp>
      <p:pic>
        <p:nvPicPr>
          <p:cNvPr id="3" name="Picture 2" descr="Screenshot continuation of the Parent Demographics section, which has a dropdown menu for the parent to select their state of legal residence. A text box below prompts the parent to enter the month and year they became a resident of that state. ">
            <a:extLst>
              <a:ext uri="{FF2B5EF4-FFF2-40B4-BE49-F238E27FC236}">
                <a16:creationId xmlns:a16="http://schemas.microsoft.com/office/drawing/2014/main" id="{337D5769-30AA-B149-136E-2BA08248D910}"/>
              </a:ext>
            </a:extLst>
          </p:cNvPr>
          <p:cNvPicPr>
            <a:picLocks noChangeAspect="1"/>
          </p:cNvPicPr>
          <p:nvPr/>
        </p:nvPicPr>
        <p:blipFill>
          <a:blip r:embed="rId3"/>
          <a:stretch>
            <a:fillRect/>
          </a:stretch>
        </p:blipFill>
        <p:spPr>
          <a:xfrm>
            <a:off x="5614146" y="1741032"/>
            <a:ext cx="5829301" cy="287655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66</a:t>
            </a:fld>
            <a:endParaRPr lang="en-US"/>
          </a:p>
        </p:txBody>
      </p:sp>
    </p:spTree>
    <p:extLst>
      <p:ext uri="{BB962C8B-B14F-4D97-AF65-F5344CB8AC3E}">
        <p14:creationId xmlns:p14="http://schemas.microsoft.com/office/powerpoint/2010/main" val="2349316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Introduction: Dependent Student’s Parent Financials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456472"/>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766204" y="2641724"/>
            <a:ext cx="9825441" cy="327870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67</a:t>
            </a:fld>
            <a:endParaRPr lang="en-US"/>
          </a:p>
        </p:txBody>
      </p:sp>
    </p:spTree>
    <p:extLst>
      <p:ext uri="{BB962C8B-B14F-4D97-AF65-F5344CB8AC3E}">
        <p14:creationId xmlns:p14="http://schemas.microsoft.com/office/powerpoint/2010/main" val="1193594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Dependent Student’s Parent Federal Benefits Received </a:t>
            </a:r>
            <a:endParaRPr lang="en-US" altLang="en-US" sz="38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they or anyone in their family has received federal benefits. The parent selects "None of these apply."</a:t>
            </a:r>
          </a:p>
        </p:txBody>
      </p:sp>
      <p:pic>
        <p:nvPicPr>
          <p:cNvPr id="2050"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C90B5FC-7EB9-C363-CBAA-90287AE0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80" y="1708759"/>
            <a:ext cx="4009093" cy="457818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68</a:t>
            </a:fld>
            <a:endParaRPr lang="en-US"/>
          </a:p>
        </p:txBody>
      </p:sp>
    </p:spTree>
    <p:extLst>
      <p:ext uri="{BB962C8B-B14F-4D97-AF65-F5344CB8AC3E}">
        <p14:creationId xmlns:p14="http://schemas.microsoft.com/office/powerpoint/2010/main" val="996286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Tax Filing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486355"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2022 joint tax return with their current spouse?" </a:t>
            </a:r>
            <a:endParaRPr lang="en-US">
              <a:latin typeface="Arial" panose="020B0604020202020204" pitchFamily="34" charset="0"/>
              <a:cs typeface="Arial" panose="020B0604020202020204" pitchFamily="34" charset="0"/>
            </a:endParaRPr>
          </a:p>
        </p:txBody>
      </p:sp>
      <p:pic>
        <p:nvPicPr>
          <p:cNvPr id="1026" name="Picture 2" descr="Screenshot continuation of the Parent Financials section, which asks the parent if they filed a 2022 joint tax return with their spouse. ">
            <a:extLst>
              <a:ext uri="{FF2B5EF4-FFF2-40B4-BE49-F238E27FC236}">
                <a16:creationId xmlns:a16="http://schemas.microsoft.com/office/drawing/2014/main" id="{D06E466B-ED2B-4D92-EEFC-545577B69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1" y="1743073"/>
            <a:ext cx="6057900" cy="2734538"/>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69</a:t>
            </a:fld>
            <a:endParaRPr lang="en-US"/>
          </a:p>
        </p:txBody>
      </p:sp>
    </p:spTree>
    <p:extLst>
      <p:ext uri="{BB962C8B-B14F-4D97-AF65-F5344CB8AC3E}">
        <p14:creationId xmlns:p14="http://schemas.microsoft.com/office/powerpoint/2010/main" val="367092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a:t>
            </a:r>
            <a:r>
              <a:rPr lang="en-US">
                <a:latin typeface="Oswald"/>
                <a:ea typeface="Noto Serif"/>
                <a:cs typeface="Noto Serif"/>
              </a:rPr>
              <a:t> </a:t>
            </a:r>
            <a:r>
              <a:rPr lang="en-US" sz="4250" cap="none" spc="0">
                <a:latin typeface="Oswald"/>
                <a:ea typeface="+mn-ea"/>
                <a:cs typeface="+mn-cs"/>
              </a:rPr>
              <a:t>(5 of 5) </a:t>
            </a:r>
          </a:p>
        </p:txBody>
      </p:sp>
      <p:sp>
        <p:nvSpPr>
          <p:cNvPr id="4" name="TextBox 3">
            <a:extLst>
              <a:ext uri="{FF2B5EF4-FFF2-40B4-BE49-F238E27FC236}">
                <a16:creationId xmlns:a16="http://schemas.microsoft.com/office/drawing/2014/main" id="{E91A1D5D-147D-C14E-B893-CC16F35732F2}"/>
              </a:ext>
            </a:extLst>
          </p:cNvPr>
          <p:cNvSpPr txBox="1"/>
          <p:nvPr/>
        </p:nvSpPr>
        <p:spPr>
          <a:xfrm>
            <a:off x="676679" y="1517055"/>
            <a:ext cx="10695544" cy="2949525"/>
          </a:xfrm>
          <a:prstGeom prst="rect">
            <a:avLst/>
          </a:prstGeom>
          <a:noFill/>
          <a:ln>
            <a:solidFill>
              <a:schemeClr val="bg1"/>
            </a:solidFill>
          </a:ln>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a:ea typeface="+mn-ea"/>
                <a:cs typeface="+mn-cs"/>
              </a:rPr>
              <a:t>The following are key features of the </a:t>
            </a:r>
            <a:r>
              <a:rPr kumimoji="0" lang="en-US" altLang="en-US" b="0" i="0" u="none" strike="noStrike" kern="1200" cap="none" spc="0" normalizeH="0" baseline="0" noProof="0">
                <a:ln>
                  <a:noFill/>
                </a:ln>
                <a:effectLst/>
                <a:uLnTx/>
                <a:uFillTx/>
                <a:latin typeface="Arial" panose="020B0604020202020204"/>
                <a:ea typeface="+mn-ea"/>
                <a:cs typeface="+mn-cs"/>
              </a:rPr>
              <a:t>FAFSA</a:t>
            </a:r>
            <a:r>
              <a:rPr kumimoji="0" lang="en-US" altLang="en-US" b="0" i="0" u="none" strike="noStrike" kern="1200" cap="none" spc="0" normalizeH="0" baseline="30000" noProof="0">
                <a:ln>
                  <a:noFill/>
                </a:ln>
                <a:effectLst/>
                <a:uLnTx/>
                <a:uFillTx/>
                <a:latin typeface="Arial" panose="020B0604020202020204"/>
                <a:ea typeface="+mn-ea"/>
                <a:cs typeface="+mn-cs"/>
              </a:rPr>
              <a:t>® </a:t>
            </a:r>
            <a:r>
              <a:rPr kumimoji="0" lang="en-US" b="0" i="0" u="none" strike="noStrike" kern="1200" cap="none" spc="0" normalizeH="0" baseline="0" noProof="0">
                <a:ln>
                  <a:noFill/>
                </a:ln>
                <a:effectLst/>
                <a:uLnTx/>
                <a:uFillTx/>
                <a:latin typeface="Arial" panose="020B0604020202020204"/>
                <a:ea typeface="+mn-ea"/>
                <a:cs typeface="+mn-cs"/>
              </a:rPr>
              <a:t>form on </a:t>
            </a:r>
            <a:r>
              <a:rPr kumimoji="0" lang="en-US" b="0" i="0" u="none" strike="noStrike" kern="1200" cap="none" spc="0" normalizeH="0" baseline="0" noProof="0" err="1">
                <a:ln>
                  <a:noFill/>
                </a:ln>
                <a:effectLst/>
                <a:uLnTx/>
                <a:uFillTx/>
                <a:latin typeface="Arial" panose="020B0604020202020204"/>
                <a:ea typeface="+mn-ea"/>
                <a:cs typeface="+mn-cs"/>
              </a:rPr>
              <a:t>StudentAid.gov</a:t>
            </a:r>
            <a:r>
              <a:rPr kumimoji="0" lang="en-US" b="0" i="0" u="none" strike="noStrike" kern="1200" cap="none" spc="0" normalizeH="0" baseline="0" noProof="0">
                <a:ln>
                  <a:noFill/>
                </a:ln>
                <a:effectLst/>
                <a:uLnTx/>
                <a:uFillTx/>
                <a:latin typeface="Arial" panose="020B060402020202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latin typeface="Arial" panose="020B0604020202020204"/>
                <a:ea typeface="+mn-ea"/>
                <a:cs typeface="+mn-cs"/>
              </a:rPr>
              <a:t>Students and parents may be eligible to transfer their </a:t>
            </a:r>
            <a:r>
              <a:rPr kumimoji="0" lang="en-US" altLang="en-US" b="0" i="0" u="none" strike="noStrike" kern="1200" cap="none" spc="0" normalizeH="0" baseline="0" noProof="0">
                <a:ln>
                  <a:noFill/>
                </a:ln>
                <a:effectLst/>
                <a:uLnTx/>
                <a:uFillTx/>
                <a:latin typeface="Arial" panose="020B0604020202020204"/>
                <a:ea typeface="+mn-ea"/>
                <a:cs typeface="+mn-cs"/>
              </a:rPr>
              <a:t>FAFSA</a:t>
            </a:r>
            <a:r>
              <a:rPr kumimoji="0" lang="en-US" altLang="en-US" b="0" i="0" u="none" strike="noStrike" kern="1200" cap="none" spc="0" normalizeH="0" baseline="30000" noProof="0">
                <a:ln>
                  <a:noFill/>
                </a:ln>
                <a:effectLst/>
                <a:uLnTx/>
                <a:uFillTx/>
                <a:latin typeface="Arial" panose="020B0604020202020204"/>
                <a:ea typeface="+mn-ea"/>
                <a:cs typeface="+mn-cs"/>
              </a:rPr>
              <a:t> </a:t>
            </a:r>
            <a:r>
              <a:rPr kumimoji="0" lang="en-US" b="0" i="0" u="none" strike="noStrike" kern="1200" cap="none" spc="0" normalizeH="0" baseline="0" noProof="0">
                <a:ln>
                  <a:noFill/>
                </a:ln>
                <a:effectLst/>
                <a:uLnTx/>
                <a:uFillTx/>
                <a:latin typeface="Arial" panose="020B0604020202020204"/>
                <a:ea typeface="+mn-ea"/>
                <a:cs typeface="+mn-cs"/>
              </a:rPr>
              <a:t>information into a state aid application. Participating states include Iowa, Minnesota, Mississippi, New York, Pennsylvania, New Jersey, and Vermont.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Arial" panose="020B0604020202020204"/>
              </a:rPr>
              <a:t>Students no longer need to take additional action to start a renewal FAFSA application. </a:t>
            </a:r>
            <a:endParaRPr kumimoji="0" lang="en-US" b="0" i="0" u="none" strike="noStrike" kern="1200" cap="none" spc="0" normalizeH="0" baseline="0" noProof="0">
              <a:ln>
                <a:noFill/>
              </a:ln>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latin typeface="Arial" panose="020B0604020202020204"/>
                <a:ea typeface="+mn-ea"/>
                <a:cs typeface="+mn-cs"/>
              </a:rPr>
              <a:t>After the </a:t>
            </a:r>
            <a:r>
              <a:rPr lang="en-US">
                <a:latin typeface="Arial" panose="020B0604020202020204"/>
              </a:rPr>
              <a:t>FAFSA form is processed, students can correct or update their application. Contributors are able to correct or update only their section</a:t>
            </a:r>
            <a:r>
              <a:rPr kumimoji="0" lang="en-US" b="0" i="0" u="none" strike="noStrike" kern="1200" cap="none" spc="0" normalizeH="0" baseline="0" noProof="0">
                <a:ln>
                  <a:noFill/>
                </a:ln>
                <a:effectLst/>
                <a:uLnTx/>
                <a:uFillTx/>
                <a:latin typeface="Arial" panose="020B0604020202020204"/>
                <a:ea typeface="+mn-ea"/>
                <a:cs typeface="+mn-cs"/>
              </a:rPr>
              <a:t>s of the student’s application. </a:t>
            </a:r>
          </a:p>
        </p:txBody>
      </p:sp>
      <p:sp>
        <p:nvSpPr>
          <p:cNvPr id="3" name="Slide Number Placeholder 2"/>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2263334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486355"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their family size has changed. The parent selects the “Yes“ option.  </a:t>
            </a: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70</a:t>
            </a:fld>
            <a:endParaRPr lang="en-US"/>
          </a:p>
        </p:txBody>
      </p:sp>
      <p:pic>
        <p:nvPicPr>
          <p:cNvPr id="4" name="Picture 3"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9F4B998B-F38F-D35E-15A5-3CA803EFEEF8}"/>
              </a:ext>
            </a:extLst>
          </p:cNvPr>
          <p:cNvPicPr>
            <a:picLocks noChangeAspect="1"/>
          </p:cNvPicPr>
          <p:nvPr/>
        </p:nvPicPr>
        <p:blipFill>
          <a:blip r:embed="rId3"/>
          <a:stretch>
            <a:fillRect/>
          </a:stretch>
        </p:blipFill>
        <p:spPr>
          <a:xfrm>
            <a:off x="5685690" y="1726033"/>
            <a:ext cx="6116075" cy="4117555"/>
          </a:xfrm>
          <a:prstGeom prst="rect">
            <a:avLst/>
          </a:prstGeom>
          <a:ln w="12700">
            <a:solidFill>
              <a:schemeClr val="tx1"/>
            </a:solidFill>
          </a:ln>
        </p:spPr>
      </p:pic>
    </p:spTree>
    <p:extLst>
      <p:ext uri="{BB962C8B-B14F-4D97-AF65-F5344CB8AC3E}">
        <p14:creationId xmlns:p14="http://schemas.microsoft.com/office/powerpoint/2010/main" val="3665720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95245" y="1733105"/>
            <a:ext cx="4486355"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how many people in the family will be in college between July 1, 2024, and June 30, 2025. The parent enters a response into the entry field.</a:t>
            </a:r>
          </a:p>
        </p:txBody>
      </p:sp>
      <p:sp>
        <p:nvSpPr>
          <p:cNvPr id="5" name="Slide Number Placeholder 4"/>
          <p:cNvSpPr>
            <a:spLocks noGrp="1"/>
          </p:cNvSpPr>
          <p:nvPr>
            <p:ph type="sldNum" sz="quarter" idx="4"/>
          </p:nvPr>
        </p:nvSpPr>
        <p:spPr/>
        <p:txBody>
          <a:bodyPr/>
          <a:lstStyle/>
          <a:p>
            <a:fld id="{234755BD-B4AC-9044-BCE4-27904766F8BB}" type="slidenum">
              <a:rPr lang="en-US" smtClean="0"/>
              <a:pPr/>
              <a:t>71</a:t>
            </a:fld>
            <a:endParaRPr lang="en-US"/>
          </a:p>
        </p:txBody>
      </p:sp>
      <p:pic>
        <p:nvPicPr>
          <p:cNvPr id="3074"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A9D99D15-8670-961E-F8DB-849FE051A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733106"/>
            <a:ext cx="6215063" cy="254252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35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Tax Return Information</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4486355" cy="170303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questions about their 2022 tax return. The parent enters a response in each entry field. </a:t>
            </a:r>
          </a:p>
          <a:p>
            <a:pPr>
              <a:lnSpc>
                <a:spcPct val="150000"/>
              </a:lnSpc>
            </a:pPr>
            <a:endParaRPr lang="en-US">
              <a:latin typeface="Arial" panose="020B0604020202020204" pitchFamily="34" charset="0"/>
              <a:cs typeface="Arial" panose="020B0604020202020204" pitchFamily="34" charset="0"/>
            </a:endParaRPr>
          </a:p>
        </p:txBody>
      </p:sp>
      <p:pic>
        <p:nvPicPr>
          <p:cNvPr id="4098"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597094EF-8763-5288-F11A-32465753B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20" y="1732569"/>
            <a:ext cx="5507219" cy="44254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72</a:t>
            </a:fld>
            <a:endParaRPr lang="en-US"/>
          </a:p>
        </p:txBody>
      </p:sp>
    </p:spTree>
    <p:extLst>
      <p:ext uri="{BB962C8B-B14F-4D97-AF65-F5344CB8AC3E}">
        <p14:creationId xmlns:p14="http://schemas.microsoft.com/office/powerpoint/2010/main" val="2700766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1" y="1718548"/>
            <a:ext cx="4419120" cy="128753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5873407" y="1718548"/>
            <a:ext cx="5321985" cy="444020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73</a:t>
            </a:fld>
            <a:endParaRPr lang="en-US"/>
          </a:p>
        </p:txBody>
      </p:sp>
    </p:spTree>
    <p:extLst>
      <p:ext uri="{BB962C8B-B14F-4D97-AF65-F5344CB8AC3E}">
        <p14:creationId xmlns:p14="http://schemas.microsoft.com/office/powerpoint/2010/main" val="1215134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Dependent Student’s Other Parent Information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499802" cy="87203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to provide information about their spouse or partner.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74</a:t>
            </a:fld>
            <a:endParaRPr lang="en-US"/>
          </a:p>
        </p:txBody>
      </p:sp>
      <p:pic>
        <p:nvPicPr>
          <p:cNvPr id="2050" name="Picture 2" descr="Screenshot continuation of the Parent Financials section, which includes text boxes for the parent to enter the information about the student’s other parent. This includes the other parent’s name, date of birth, Social Security number, and email address. ">
            <a:extLst>
              <a:ext uri="{FF2B5EF4-FFF2-40B4-BE49-F238E27FC236}">
                <a16:creationId xmlns:a16="http://schemas.microsoft.com/office/drawing/2014/main" id="{E27F038D-2352-4A2B-DE9B-1D05CBAD6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504" y="1714500"/>
            <a:ext cx="5231610" cy="44428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68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4195957"/>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parent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In this scenario, the parent can only view responses within the parent section of the student’s FAFSA form. </a:t>
            </a:r>
            <a:r>
              <a:rPr lang="en-US">
                <a:latin typeface="Arial" panose="020B0604020202020204" pitchFamily="34" charset="0"/>
                <a:ea typeface="Calibri"/>
                <a:cs typeface="Arial" panose="020B0604020202020204" pitchFamily="34" charset="0"/>
              </a:rPr>
              <a:t>The parent can view all their responses by selecting "Expand All" or expand each section individually. To edit a response, the parent can select the question’s hyperlink to be taken to the corresponding page.</a:t>
            </a:r>
            <a:endParaRPr lang="en-US">
              <a:latin typeface="Arial" panose="020B0604020202020204" pitchFamily="34" charset="0"/>
              <a:cs typeface="Arial" panose="020B0604020202020204" pitchFamily="34" charset="0"/>
            </a:endParaRPr>
          </a:p>
        </p:txBody>
      </p:sp>
      <p:pic>
        <p:nvPicPr>
          <p:cNvPr id="3" name="Picture 2" descr="Screenshot of the parent review page. Each of the four previous sections are listed, which the parent can expand and collapse to review and verify their information. ">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5653649" y="1728781"/>
            <a:ext cx="5794959" cy="383830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75</a:t>
            </a:fld>
            <a:endParaRPr lang="en-US"/>
          </a:p>
        </p:txBody>
      </p:sp>
    </p:spTree>
    <p:extLst>
      <p:ext uri="{BB962C8B-B14F-4D97-AF65-F5344CB8AC3E}">
        <p14:creationId xmlns:p14="http://schemas.microsoft.com/office/powerpoint/2010/main" val="911273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this page, the parent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 signs their section. Since all required sections are complete, the parent can both sign and submit the student’s FAFSA form. </a:t>
            </a:r>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C75BB452-FCF3-6896-A3D2-2C540BA0B584}"/>
              </a:ext>
            </a:extLst>
          </p:cNvPr>
          <p:cNvPicPr>
            <a:picLocks noChangeAspect="1"/>
          </p:cNvPicPr>
          <p:nvPr/>
        </p:nvPicPr>
        <p:blipFill>
          <a:blip r:embed="rId3"/>
          <a:stretch>
            <a:fillRect/>
          </a:stretch>
        </p:blipFill>
        <p:spPr>
          <a:xfrm>
            <a:off x="6293118" y="1716076"/>
            <a:ext cx="4493796" cy="445612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76</a:t>
            </a:fld>
            <a:endParaRPr lang="en-US"/>
          </a:p>
        </p:txBody>
      </p:sp>
    </p:spTree>
    <p:extLst>
      <p:ext uri="{BB962C8B-B14F-4D97-AF65-F5344CB8AC3E}">
        <p14:creationId xmlns:p14="http://schemas.microsoft.com/office/powerpoint/2010/main" val="2173259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250" cap="none" spc="0" baseline="30000">
                <a:latin typeface="Oswald"/>
              </a:rPr>
              <a:t>®</a:t>
            </a:r>
            <a:r>
              <a:rPr lang="en-US" altLang="en-US" sz="4250" cap="none" spc="0">
                <a:latin typeface="Oswald"/>
              </a:rPr>
              <a:t> Confirmation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Upon submitting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lang="en-US" sz="2800">
              <a:latin typeface="Arial" panose="020B0604020202020204" pitchFamily="34" charset="0"/>
              <a:cs typeface="Arial" panose="020B0604020202020204" pitchFamily="34" charset="0"/>
            </a:endParaRPr>
          </a:p>
        </p:txBody>
      </p:sp>
      <p:pic>
        <p:nvPicPr>
          <p:cNvPr id="6" name="Picture 5"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4DF74E50-CE87-E203-55DC-4F7D4F064D75}"/>
              </a:ext>
            </a:extLst>
          </p:cNvPr>
          <p:cNvPicPr>
            <a:picLocks noChangeAspect="1"/>
          </p:cNvPicPr>
          <p:nvPr/>
        </p:nvPicPr>
        <p:blipFill>
          <a:blip r:embed="rId3"/>
          <a:stretch>
            <a:fillRect/>
          </a:stretch>
        </p:blipFill>
        <p:spPr>
          <a:xfrm>
            <a:off x="5858398" y="1726355"/>
            <a:ext cx="5352003" cy="444584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77</a:t>
            </a:fld>
            <a:endParaRPr lang="en-US"/>
          </a:p>
        </p:txBody>
      </p:sp>
    </p:spTree>
    <p:extLst>
      <p:ext uri="{BB962C8B-B14F-4D97-AF65-F5344CB8AC3E}">
        <p14:creationId xmlns:p14="http://schemas.microsoft.com/office/powerpoint/2010/main" val="1682428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5854" cy="2057397"/>
          </a:xfrm>
        </p:spPr>
        <p:txBody>
          <a:bodyPr/>
          <a:lstStyle/>
          <a:p>
            <a:r>
              <a:rPr lang="en-US" sz="4800" cap="none">
                <a:latin typeface="Oswald"/>
                <a:ea typeface="Noto Serif"/>
                <a:cs typeface="Noto Serif"/>
              </a:rPr>
              <a:t>Parent Starts and Submits a FAFSA</a:t>
            </a:r>
            <a:r>
              <a:rPr lang="en-US" sz="4800" cap="none" baseline="30000">
                <a:latin typeface="Oswald"/>
                <a:ea typeface="Noto Serif"/>
                <a:cs typeface="Noto Serif"/>
              </a:rPr>
              <a:t>®</a:t>
            </a:r>
            <a:r>
              <a:rPr lang="en-US" sz="4800" cap="none">
                <a:latin typeface="Oswald"/>
                <a:ea typeface="Noto Serif"/>
                <a:cs typeface="Noto Serif"/>
              </a:rPr>
              <a:t> Form Without Student Consent or Signature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069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FAFSA</a:t>
            </a:r>
            <a:r>
              <a:rPr lang="en-US" altLang="en-US" sz="4400" b="1" cap="none" spc="0" baseline="30000">
                <a:latin typeface="Arial" panose="020B0604020202020204" pitchFamily="34" charset="0"/>
                <a:cs typeface="Arial" panose="020B0604020202020204" pitchFamily="34" charset="0"/>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2533963"/>
          </a:xfrm>
          <a:prstGeom prst="rect">
            <a:avLst/>
          </a:prstGeom>
          <a:noFill/>
        </p:spPr>
        <p:txBody>
          <a:bodyPr wrap="square" lIns="91440" tIns="45720" rIns="91440" bIns="45720" rtlCol="0" anchor="t">
            <a:spAutoFit/>
          </a:bodyPr>
          <a:lstStyle/>
          <a:p>
            <a:pPr>
              <a:lnSpc>
                <a:spcPct val="150000"/>
              </a:lnSpc>
            </a:pPr>
            <a:r>
              <a:rPr lang="en-US"/>
              <a:t>This is the main FAFSA</a:t>
            </a:r>
            <a:r>
              <a:rPr lang="en-US" b="0" i="0" u="none" strike="noStrike" baseline="30000">
                <a:solidFill>
                  <a:srgbClr val="191918"/>
                </a:solidFill>
                <a:effectLst/>
                <a:latin typeface="Arial" panose="020B0604020202020204" pitchFamily="34" charset="0"/>
              </a:rPr>
              <a:t>®</a:t>
            </a:r>
            <a:r>
              <a:rPr lang="en-US" b="0" i="0" u="none" strike="noStrike">
                <a:solidFill>
                  <a:srgbClr val="191918"/>
                </a:solidFill>
                <a:effectLst/>
                <a:latin typeface="Arial" panose="020B0604020202020204" pitchFamily="34" charset="0"/>
              </a:rPr>
              <a:t> </a:t>
            </a:r>
            <a:r>
              <a:rPr lang="en-US"/>
              <a:t>form landing page. On this page, students and parents are directed to "Start a New Form" or "Edit Existing Form." For the purpose of this presentation, the parent is beginning a new application on behalf of their child.</a:t>
            </a:r>
          </a:p>
        </p:txBody>
      </p:sp>
      <p:pic>
        <p:nvPicPr>
          <p:cNvPr id="1026" name="Picture 2" descr="Screenshot of the FAFSA form landing page. Buttons display the option to “Start a New Form” or “Edit Existing Form.”">
            <a:extLst>
              <a:ext uri="{FF2B5EF4-FFF2-40B4-BE49-F238E27FC236}">
                <a16:creationId xmlns:a16="http://schemas.microsoft.com/office/drawing/2014/main" id="{C147317B-D5C8-BF39-494C-697E28BD4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056" y="1735056"/>
            <a:ext cx="5519664" cy="44371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79</a:t>
            </a:fld>
            <a:endParaRPr lang="en-US"/>
          </a:p>
        </p:txBody>
      </p:sp>
    </p:spTree>
    <p:extLst>
      <p:ext uri="{BB962C8B-B14F-4D97-AF65-F5344CB8AC3E}">
        <p14:creationId xmlns:p14="http://schemas.microsoft.com/office/powerpoint/2010/main" val="287900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Dependent</a:t>
            </a:r>
            <a:r>
              <a:rPr lang="en-US" sz="5300" cap="none">
                <a:latin typeface="Oswald"/>
                <a:ea typeface="Noto Serif"/>
                <a:cs typeface="Noto Serif"/>
              </a:rPr>
              <a:t> Student Invites Parent</a:t>
            </a:r>
            <a:endParaRPr lang="en-US" sz="53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76143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2"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3" y="1716430"/>
            <a:ext cx="4522217"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If the parent selects "Start a New Form" from the FAFSA</a:t>
            </a:r>
            <a:r>
              <a:rPr lang="en-US" sz="1800" b="0" i="0" u="none" strike="noStrike" baseline="30000">
                <a:solidFill>
                  <a:srgbClr val="191918"/>
                </a:solidFill>
                <a:effectLst/>
                <a:latin typeface="Arial" panose="020B0604020202020204" pitchFamily="34" charset="0"/>
              </a:rPr>
              <a:t>®</a:t>
            </a:r>
            <a:r>
              <a:rPr lang="en-US" baseline="30000">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landing page and they are not logged in to </a:t>
            </a:r>
            <a:r>
              <a:rPr lang="en-US" sz="1800" b="0" i="0" u="sng" strike="noStrike">
                <a:solidFill>
                  <a:srgbClr val="191918"/>
                </a:solidFill>
                <a:effectLst/>
                <a:latin typeface="Arial" panose="020B0604020202020204" pitchFamily="34" charset="0"/>
                <a:hlinkClick r:id="rId3"/>
              </a:rPr>
              <a:t>StudentAid.gov</a:t>
            </a:r>
            <a:r>
              <a:rPr lang="en-US" sz="1800" b="0" i="0" u="none" strike="noStrike">
                <a:solidFill>
                  <a:srgbClr val="191918"/>
                </a:solidFill>
                <a:effectLst/>
                <a:latin typeface="Arial" panose="020B0604020202020204" pitchFamily="34" charset="0"/>
              </a:rPr>
              <a:t>, they are taken to the "Log In" page to enter their log-in credentials. To access the FAFSA form, all parents are required to have an FSA ID (account username and password). If the parent doesn't have an FSA ID, they can select "Create an Account."</a:t>
            </a:r>
            <a:r>
              <a:rPr lang="en-US" sz="1800" b="0" i="0">
                <a:solidFill>
                  <a:srgbClr val="191918"/>
                </a:solidFill>
                <a:effectLst/>
                <a:latin typeface="Arial" panose="020B0604020202020204" pitchFamily="34" charset="0"/>
              </a:rPr>
              <a:t>​</a:t>
            </a:r>
            <a:endParaRPr lang="en-US"/>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4"/>
          <a:stretch>
            <a:fillRect/>
          </a:stretch>
        </p:blipFill>
        <p:spPr>
          <a:xfrm>
            <a:off x="5687553" y="1716430"/>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80</a:t>
            </a:fld>
            <a:endParaRPr lang="en-US"/>
          </a:p>
        </p:txBody>
      </p:sp>
    </p:spTree>
    <p:extLst>
      <p:ext uri="{BB962C8B-B14F-4D97-AF65-F5344CB8AC3E}">
        <p14:creationId xmlns:p14="http://schemas.microsoft.com/office/powerpoint/2010/main" val="2851894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911600"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parent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t>
            </a:r>
            <a:r>
              <a:rPr lang="en-US">
                <a:solidFill>
                  <a:srgbClr val="191918"/>
                </a:solidFill>
                <a:latin typeface="Arial" panose="020B0604020202020204" pitchFamily="34" charset="0"/>
              </a:rPr>
              <a:t>Pare</a:t>
            </a:r>
            <a:r>
              <a:rPr lang="en-US" sz="1800" b="0" i="0" u="none" strike="noStrike">
                <a:solidFill>
                  <a:srgbClr val="191918"/>
                </a:solidFill>
                <a:effectLst/>
                <a:latin typeface="Arial" panose="020B0604020202020204" pitchFamily="34" charset="0"/>
              </a:rPr>
              <a:t>nt."</a:t>
            </a:r>
            <a:endParaRPr lang="en-US" sz="12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81</a:t>
            </a:fld>
            <a:endParaRPr lang="en-US"/>
          </a:p>
        </p:txBody>
      </p:sp>
      <p:pic>
        <p:nvPicPr>
          <p:cNvPr id="1026" name="Picture 2" descr="Screenshot of the welcome to the FAFSA form section, which instructs the parent to select the role for completing the form: “Student” or “Parent.”">
            <a:extLst>
              <a:ext uri="{FF2B5EF4-FFF2-40B4-BE49-F238E27FC236}">
                <a16:creationId xmlns:a16="http://schemas.microsoft.com/office/drawing/2014/main" id="{2AA2AD10-2E5E-3C5A-BA0E-C600824E7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319" y="1726997"/>
            <a:ext cx="7410843" cy="446946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045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Parent’s Student Information </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3364960"/>
          </a:xfrm>
          <a:prstGeom prst="rect">
            <a:avLst/>
          </a:prstGeom>
          <a:noFill/>
        </p:spPr>
        <p:txBody>
          <a:bodyPr wrap="square" rtlCol="0">
            <a:spAutoFit/>
          </a:bodyPr>
          <a:lstStyle/>
          <a:p>
            <a:pPr>
              <a:lnSpc>
                <a:spcPct val="150000"/>
              </a:lnSpc>
            </a:pPr>
            <a:r>
              <a:rPr lang="en-US">
                <a:solidFill>
                  <a:srgbClr val="191918"/>
                </a:solidFill>
                <a:latin typeface="Arial" panose="020B0604020202020204" pitchFamily="34" charset="0"/>
              </a:rPr>
              <a:t>T</a:t>
            </a:r>
            <a:r>
              <a:rPr lang="en-US" sz="1800" b="0" i="0" u="none" strike="noStrike">
                <a:solidFill>
                  <a:srgbClr val="191918"/>
                </a:solidFill>
                <a:effectLst/>
                <a:latin typeface="Arial" panose="020B0604020202020204" pitchFamily="34" charset="0"/>
              </a:rPr>
              <a:t>he parent is asked to provide the student’s information. Since the student has not started a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yet, they will receive an email notifying them that a FAFSA form was started on their behalf. The student can then enter the form to provide consent, sign the form, and make any needed corrections.</a:t>
            </a:r>
            <a:endParaRPr lang="en-US"/>
          </a:p>
        </p:txBody>
      </p:sp>
      <p:pic>
        <p:nvPicPr>
          <p:cNvPr id="4" name="Picture 3" descr="Screenshot of the student information   section of the FAFSA form. There are textboxes for the parent to enter the student’s information, including name, date of birth, Social Security number, email address, and mobile phone number.">
            <a:extLst>
              <a:ext uri="{FF2B5EF4-FFF2-40B4-BE49-F238E27FC236}">
                <a16:creationId xmlns:a16="http://schemas.microsoft.com/office/drawing/2014/main" id="{4528CF19-BDA7-3EA3-A4B2-E6FF5F7EF36C}"/>
              </a:ext>
            </a:extLst>
          </p:cNvPr>
          <p:cNvPicPr>
            <a:picLocks noChangeAspect="1"/>
          </p:cNvPicPr>
          <p:nvPr/>
        </p:nvPicPr>
        <p:blipFill>
          <a:blip r:embed="rId3"/>
          <a:stretch>
            <a:fillRect/>
          </a:stretch>
        </p:blipFill>
        <p:spPr>
          <a:xfrm>
            <a:off x="5625084" y="1726692"/>
            <a:ext cx="5829300" cy="424414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82</a:t>
            </a:fld>
            <a:endParaRPr lang="en-US"/>
          </a:p>
        </p:txBody>
      </p:sp>
    </p:spTree>
    <p:extLst>
      <p:ext uri="{BB962C8B-B14F-4D97-AF65-F5344CB8AC3E}">
        <p14:creationId xmlns:p14="http://schemas.microsoft.com/office/powerpoint/2010/main" val="23222492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Information (Continued)</a:t>
            </a:r>
            <a:endParaRPr lang="en-US" altLang="en-US" sz="4250" b="1" i="0" u="none" strike="noStrike" kern="1200" cap="none" spc="0" normalizeH="0" baseline="0" noProof="0">
              <a:ln>
                <a:noFill/>
              </a:ln>
              <a:effectLst/>
              <a:uLnTx/>
              <a:uFillTx/>
              <a:latin typeface="Oswald"/>
            </a:endParaRPr>
          </a:p>
        </p:txBody>
      </p:sp>
      <p:pic>
        <p:nvPicPr>
          <p:cNvPr id="6" name="Picture 5" descr="Screenshot continuation of the student information section, which has text boxes for the parent to enter the student’s permanent mailing address.">
            <a:extLst>
              <a:ext uri="{FF2B5EF4-FFF2-40B4-BE49-F238E27FC236}">
                <a16:creationId xmlns:a16="http://schemas.microsoft.com/office/drawing/2014/main" id="{AB7C1F8D-72B2-4504-6D9B-EDC047F001B6}"/>
              </a:ext>
            </a:extLst>
          </p:cNvPr>
          <p:cNvPicPr>
            <a:picLocks noChangeAspect="1"/>
          </p:cNvPicPr>
          <p:nvPr/>
        </p:nvPicPr>
        <p:blipFill>
          <a:blip r:embed="rId3"/>
          <a:stretch>
            <a:fillRect/>
          </a:stretch>
        </p:blipFill>
        <p:spPr>
          <a:xfrm>
            <a:off x="3055338" y="1725393"/>
            <a:ext cx="5102481" cy="444680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83</a:t>
            </a:fld>
            <a:endParaRPr lang="en-US"/>
          </a:p>
        </p:txBody>
      </p:sp>
    </p:spTree>
    <p:extLst>
      <p:ext uri="{BB962C8B-B14F-4D97-AF65-F5344CB8AC3E}">
        <p14:creationId xmlns:p14="http://schemas.microsoft.com/office/powerpoint/2010/main" val="3851060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93092" y="1731861"/>
            <a:ext cx="448850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When the parent starts the 2024–25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for the first time, they are taken through the FAFSA onboarding process. The first onboarding page provides an overview of the FAFSA form and an accompanying video.</a:t>
            </a:r>
            <a:endParaRPr lang="en-US"/>
          </a:p>
        </p:txBody>
      </p:sp>
      <p:pic>
        <p:nvPicPr>
          <p:cNvPr id="4" name="Picture 2" descr="Screenshot of the first page of the Understanding the FAFSA Form section. A video provides the parent with an overview of the form.">
            <a:extLst>
              <a:ext uri="{FF2B5EF4-FFF2-40B4-BE49-F238E27FC236}">
                <a16:creationId xmlns:a16="http://schemas.microsoft.com/office/drawing/2014/main" id="{36D9402C-AFDB-1BC2-C4D8-FC5DA627E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96" y="1695847"/>
            <a:ext cx="6231835" cy="4480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84</a:t>
            </a:fld>
            <a:endParaRPr lang="en-US"/>
          </a:p>
        </p:txBody>
      </p:sp>
    </p:spTree>
    <p:extLst>
      <p:ext uri="{BB962C8B-B14F-4D97-AF65-F5344CB8AC3E}">
        <p14:creationId xmlns:p14="http://schemas.microsoft.com/office/powerpoint/2010/main" val="2218639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93092" y="1728592"/>
            <a:ext cx="448850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second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the different roles that may be required to participate in the student’s FAFSA form and documents that may be needed to fill out the form.</a:t>
            </a:r>
            <a:endParaRPr lang="en-US"/>
          </a:p>
        </p:txBody>
      </p:sp>
      <p:pic>
        <p:nvPicPr>
          <p:cNvPr id="4"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A28DAFE9-472A-B111-B0DD-B598C0F39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8" y="1757357"/>
            <a:ext cx="5549213" cy="44148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85</a:t>
            </a:fld>
            <a:endParaRPr lang="en-US"/>
          </a:p>
        </p:txBody>
      </p:sp>
    </p:spTree>
    <p:extLst>
      <p:ext uri="{BB962C8B-B14F-4D97-AF65-F5344CB8AC3E}">
        <p14:creationId xmlns:p14="http://schemas.microsoft.com/office/powerpoint/2010/main" val="31301916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3490" y="1721113"/>
            <a:ext cx="449810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third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the types of questions the parent can expect to see and how they can get additional help with filling out the FAFSA form.</a:t>
            </a:r>
            <a:r>
              <a:rPr lang="en-US" sz="1800" b="0" i="0">
                <a:solidFill>
                  <a:srgbClr val="191918"/>
                </a:solidFill>
                <a:effectLst/>
                <a:latin typeface="Arial" panose="020B0604020202020204" pitchFamily="34" charset="0"/>
              </a:rPr>
              <a:t>​</a:t>
            </a:r>
            <a:endParaRPr lang="en-US">
              <a:cs typeface="Calibri"/>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86</a:t>
            </a:fld>
            <a:endParaRPr lang="en-US"/>
          </a:p>
        </p:txBody>
      </p:sp>
      <p:pic>
        <p:nvPicPr>
          <p:cNvPr id="3" name="Picture 2"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71A96FBC-24DF-83CA-F830-FC9DF6085918}"/>
              </a:ext>
            </a:extLst>
          </p:cNvPr>
          <p:cNvPicPr>
            <a:picLocks noChangeAspect="1"/>
          </p:cNvPicPr>
          <p:nvPr/>
        </p:nvPicPr>
        <p:blipFill>
          <a:blip r:embed="rId3"/>
          <a:stretch>
            <a:fillRect/>
          </a:stretch>
        </p:blipFill>
        <p:spPr>
          <a:xfrm>
            <a:off x="5600700" y="1737828"/>
            <a:ext cx="6382353" cy="3013722"/>
          </a:xfrm>
          <a:prstGeom prst="rect">
            <a:avLst/>
          </a:prstGeom>
          <a:ln w="12700">
            <a:solidFill>
              <a:schemeClr val="tx1"/>
            </a:solidFill>
          </a:ln>
        </p:spPr>
      </p:pic>
    </p:spTree>
    <p:extLst>
      <p:ext uri="{BB962C8B-B14F-4D97-AF65-F5344CB8AC3E}">
        <p14:creationId xmlns:p14="http://schemas.microsoft.com/office/powerpoint/2010/main" val="3078937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66230" y="1732929"/>
            <a:ext cx="430562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final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what to expect once the FAFSA form is completed and submitted. On this page, the parent can select "Start the FAFSA form" to begin. </a:t>
            </a:r>
            <a:r>
              <a:rPr lang="en-US">
                <a:cs typeface="Calibri"/>
              </a:rPr>
              <a:t> </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87</a:t>
            </a:fld>
            <a:endParaRPr lang="en-US"/>
          </a:p>
        </p:txBody>
      </p:sp>
      <p:pic>
        <p:nvPicPr>
          <p:cNvPr id="3"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2B317EF9-CC0A-09B1-85B9-0697E7E1F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938" y="1740101"/>
            <a:ext cx="6363930" cy="3803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9088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705285" y="1716169"/>
            <a:ext cx="4476315" cy="4195957"/>
          </a:xfrm>
          <a:prstGeom prst="rect">
            <a:avLst/>
          </a:prstGeom>
          <a:noFill/>
        </p:spPr>
        <p:txBody>
          <a:bodyPr wrap="square" rtlCol="0">
            <a:spAutoFit/>
          </a:bodyPr>
          <a:lstStyle/>
          <a:p>
            <a:pPr>
              <a:lnSpc>
                <a:spcPct val="150000"/>
              </a:lnSpc>
            </a:pPr>
            <a:r>
              <a:rPr lang="en-US"/>
              <a:t>After starting the FAFSA</a:t>
            </a:r>
            <a:r>
              <a:rPr lang="en-US" baseline="30000"/>
              <a:t>®</a:t>
            </a:r>
            <a:r>
              <a:rPr lang="en-US"/>
              <a:t> form, the parent sees the first page within the student section. The parent can verify that the student’s personal information is correct. To update any of the personal information, the student must access their Account Settings on </a:t>
            </a:r>
            <a:r>
              <a:rPr lang="en-US" sz="1800" b="0" i="0" u="sng" strike="noStrike">
                <a:solidFill>
                  <a:srgbClr val="191918"/>
                </a:solidFill>
                <a:effectLst/>
                <a:latin typeface="Arial" panose="020B0604020202020204" pitchFamily="34" charset="0"/>
                <a:hlinkClick r:id="rId3"/>
              </a:rPr>
              <a:t>StudentAid.gov</a:t>
            </a:r>
            <a:r>
              <a:rPr lang="en-US"/>
              <a:t>. For fields related to the student’s mobile phone number and mailing address, the parent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for the parent to verify.">
            <a:extLst>
              <a:ext uri="{FF2B5EF4-FFF2-40B4-BE49-F238E27FC236}">
                <a16:creationId xmlns:a16="http://schemas.microsoft.com/office/drawing/2014/main" id="{F9C876EB-C420-4B59-99C9-6F931D1E0212}"/>
              </a:ext>
            </a:extLst>
          </p:cNvPr>
          <p:cNvPicPr>
            <a:picLocks noChangeAspect="1"/>
          </p:cNvPicPr>
          <p:nvPr/>
        </p:nvPicPr>
        <p:blipFill>
          <a:blip r:embed="rId4"/>
          <a:stretch>
            <a:fillRect/>
          </a:stretch>
        </p:blipFill>
        <p:spPr>
          <a:xfrm>
            <a:off x="5574604" y="1733521"/>
            <a:ext cx="6101478" cy="298494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88</a:t>
            </a:fld>
            <a:endParaRPr lang="en-US"/>
          </a:p>
        </p:txBody>
      </p:sp>
    </p:spTree>
    <p:extLst>
      <p:ext uri="{BB962C8B-B14F-4D97-AF65-F5344CB8AC3E}">
        <p14:creationId xmlns:p14="http://schemas.microsoft.com/office/powerpoint/2010/main" val="42126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parent to enter the student’s permanent mailing address.">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114928" y="1722743"/>
            <a:ext cx="6971543" cy="44579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89</a:t>
            </a:fld>
            <a:endParaRPr lang="en-US"/>
          </a:p>
        </p:txBody>
      </p:sp>
    </p:spTree>
    <p:extLst>
      <p:ext uri="{BB962C8B-B14F-4D97-AF65-F5344CB8AC3E}">
        <p14:creationId xmlns:p14="http://schemas.microsoft.com/office/powerpoint/2010/main" val="946417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400" b="1" cap="none" spc="0" baseline="30000">
                <a:latin typeface="Arial" panose="020B0604020202020204" pitchFamily="34" charset="0"/>
                <a:cs typeface="Arial" panose="020B0604020202020204" pitchFamily="34" charset="0"/>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462"/>
          </a:xfrm>
          <a:prstGeom prst="rect">
            <a:avLst/>
          </a:prstGeom>
          <a:noFill/>
        </p:spPr>
        <p:txBody>
          <a:bodyPr wrap="square" rtlCol="0">
            <a:spAutoFit/>
          </a:bodyPr>
          <a:lstStyle/>
          <a:p>
            <a:pPr>
              <a:lnSpc>
                <a:spcPct val="150000"/>
              </a:lnSpc>
            </a:pPr>
            <a:r>
              <a:rPr lang="en-US" b="0" i="0">
                <a:effectLst/>
                <a:latin typeface="Arial" panose="020B0604020202020204" pitchFamily="34" charset="0"/>
                <a:cs typeface="Arial" panose="020B0604020202020204" pitchFamily="34" charset="0"/>
              </a:rPr>
              <a:t>This is the main </a:t>
            </a:r>
            <a:r>
              <a:rPr lang="en-US" altLang="en-US" cap="none" spc="0">
                <a:latin typeface="Arial" panose="020B0604020202020204" pitchFamily="34" charset="0"/>
                <a:cs typeface="Arial" panose="020B0604020202020204" pitchFamily="34" charset="0"/>
              </a:rPr>
              <a:t>FAFSA</a:t>
            </a:r>
            <a:r>
              <a:rPr lang="en-US" altLang="en-US" cap="none" spc="0" baseline="30000">
                <a:latin typeface="Arial" panose="020B0604020202020204" pitchFamily="34" charset="0"/>
                <a:cs typeface="Arial" panose="020B0604020202020204" pitchFamily="34" charset="0"/>
              </a:rPr>
              <a:t>®</a:t>
            </a:r>
            <a:r>
              <a:rPr lang="en-US" altLang="en-US" cap="none" spc="0">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f</a:t>
            </a:r>
            <a:r>
              <a:rPr lang="en-US" altLang="en-US" cap="none" spc="0">
                <a:latin typeface="Arial" panose="020B0604020202020204" pitchFamily="34" charset="0"/>
                <a:cs typeface="Arial" panose="020B0604020202020204" pitchFamily="34" charset="0"/>
              </a:rPr>
              <a:t>orm l</a:t>
            </a:r>
            <a:r>
              <a:rPr lang="en-US" altLang="en-US">
                <a:latin typeface="Arial" panose="020B0604020202020204" pitchFamily="34" charset="0"/>
                <a:cs typeface="Arial" panose="020B0604020202020204" pitchFamily="34" charset="0"/>
              </a:rPr>
              <a:t>anding page. On this page, students are </a:t>
            </a:r>
            <a:r>
              <a:rPr lang="en-US" b="0" i="0">
                <a:effectLst/>
                <a:latin typeface="Arial" panose="020B0604020202020204" pitchFamily="34" charset="0"/>
                <a:cs typeface="Arial" panose="020B0604020202020204" pitchFamily="34" charset="0"/>
              </a:rPr>
              <a:t>directed to "Start a New Form" or "Edit Existing Form." For the purpose of this presentation, the student is beginning a new application.</a:t>
            </a:r>
            <a:endParaRPr lang="en-US" altLang="en-US">
              <a:latin typeface="Arial" panose="020B0604020202020204" pitchFamily="34" charset="0"/>
              <a:cs typeface="Arial" panose="020B0604020202020204" pitchFamily="34" charset="0"/>
            </a:endParaRPr>
          </a:p>
          <a:p>
            <a:pPr>
              <a:lnSpc>
                <a:spcPct val="150000"/>
              </a:lnSpc>
            </a:pPr>
            <a:endParaRPr lang="en-US">
              <a:latin typeface="Arial" panose="020B0604020202020204" pitchFamily="34" charset="0"/>
              <a:cs typeface="Arial" panose="020B0604020202020204" pitchFamily="34" charset="0"/>
            </a:endParaRPr>
          </a:p>
        </p:txBody>
      </p:sp>
      <p:pic>
        <p:nvPicPr>
          <p:cNvPr id="2" name="Picture 3" descr="Screenshot of the Free Application for Federal Student Aid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764970" y="1726173"/>
            <a:ext cx="5529625" cy="444602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32480077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94805" y="1722104"/>
            <a:ext cx="4415355" cy="211846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 student’s state of legal residence. The parent selects the state from a dropdown box and provides the month and year when the student became a legal resident.</a:t>
            </a:r>
            <a:endParaRPr lang="en-US">
              <a:cs typeface="Calibri"/>
            </a:endParaRPr>
          </a:p>
        </p:txBody>
      </p:sp>
      <p:pic>
        <p:nvPicPr>
          <p:cNvPr id="3" name="Picture 2" descr="Screenshot continuation of the Student Identity Information section, which has a drop-down menu for the parent to select the student’s state of legal residence. There is a text box for the parent to enter the month and year the student became a resident of that state.">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521644" y="1722105"/>
            <a:ext cx="6120830" cy="27767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90</a:t>
            </a:fld>
            <a:endParaRPr lang="en-US"/>
          </a:p>
        </p:txBody>
      </p:sp>
    </p:spTree>
    <p:extLst>
      <p:ext uri="{BB962C8B-B14F-4D97-AF65-F5344CB8AC3E}">
        <p14:creationId xmlns:p14="http://schemas.microsoft.com/office/powerpoint/2010/main" val="198915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988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Introduction: Parent’s Student Personal Circumstances</a:t>
            </a:r>
            <a:endParaRPr kumimoji="0" lang="en-US" altLang="en-US" sz="38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33896"/>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Student Personal Circumstances section. The parent is reminded that the information they provide can affect the amount of financial aid the student receives, and that additional information may be required based on the answers given.">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330281" y="1730590"/>
            <a:ext cx="6308839" cy="265852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91</a:t>
            </a:fld>
            <a:endParaRPr lang="en-US"/>
          </a:p>
        </p:txBody>
      </p:sp>
    </p:spTree>
    <p:extLst>
      <p:ext uri="{BB962C8B-B14F-4D97-AF65-F5344CB8AC3E}">
        <p14:creationId xmlns:p14="http://schemas.microsoft.com/office/powerpoint/2010/main" val="3911806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8848" y="1714500"/>
            <a:ext cx="42245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marital status. The parent selects the "Single (Never Married)" option. </a:t>
            </a:r>
            <a:endParaRPr lang="en-US">
              <a:latin typeface="Arial"/>
            </a:endParaRPr>
          </a:p>
        </p:txBody>
      </p:sp>
      <p:pic>
        <p:nvPicPr>
          <p:cNvPr id="3" name="Picture 2" descr="Screenshot of the first page of the Student Personal Circumstances section, which asks the parent to select the student’s marital status: “Single (never married),” “Married (not separated),” “Remarried,” “Separated,” “Divorced,” or “Widowed.”">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5388864" y="1714499"/>
            <a:ext cx="6283651" cy="39418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92</a:t>
            </a:fld>
            <a:endParaRPr lang="en-US"/>
          </a:p>
        </p:txBody>
      </p:sp>
    </p:spTree>
    <p:extLst>
      <p:ext uri="{BB962C8B-B14F-4D97-AF65-F5344CB8AC3E}">
        <p14:creationId xmlns:p14="http://schemas.microsoft.com/office/powerpoint/2010/main" val="8879348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College or Career School Plans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93092" y="1732942"/>
            <a:ext cx="4232475"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college grade level for the 2024–25 school year and if the student will have their first bachelor’s degree. The parent selects that the student will be a "First Year (freshman)" and that they will not have their first bachelor’s degree. </a:t>
            </a:r>
            <a:endParaRPr lang="en-US"/>
          </a:p>
        </p:txBody>
      </p:sp>
      <p:pic>
        <p:nvPicPr>
          <p:cNvPr id="2050" name="Picture 2" descr="Screenshot continuation of the Student Personal Circumstances section, which asks the parent what college grade level the student will be beginning in the 2024–25 school year. Below that, the parent is asked if the student will have their first bachelor’s degree when the school year begins.  ">
            <a:extLst>
              <a:ext uri="{FF2B5EF4-FFF2-40B4-BE49-F238E27FC236}">
                <a16:creationId xmlns:a16="http://schemas.microsoft.com/office/drawing/2014/main" id="{2A6CD910-E2F6-565D-C243-596E55B97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668" y="1732942"/>
            <a:ext cx="5898208" cy="390561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93</a:t>
            </a:fld>
            <a:endParaRPr lang="en-US"/>
          </a:p>
        </p:txBody>
      </p:sp>
    </p:spTree>
    <p:extLst>
      <p:ext uri="{BB962C8B-B14F-4D97-AF65-F5344CB8AC3E}">
        <p14:creationId xmlns:p14="http://schemas.microsoft.com/office/powerpoint/2010/main" val="1087111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93092" y="1730444"/>
            <a:ext cx="44885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any of the listed personal circumstances apply to the student. The parent selects the "None of these apply" option.</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parent is asked to select all that apply to the student.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6111920" y="1714500"/>
            <a:ext cx="4870156"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94</a:t>
            </a:fld>
            <a:endParaRPr lang="en-US"/>
          </a:p>
        </p:txBody>
      </p:sp>
    </p:spTree>
    <p:extLst>
      <p:ext uri="{BB962C8B-B14F-4D97-AF65-F5344CB8AC3E}">
        <p14:creationId xmlns:p14="http://schemas.microsoft.com/office/powerpoint/2010/main" val="12896207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93093" y="1713778"/>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the student was homeless or at risk of being homeless. The parent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95</a:t>
            </a:fld>
            <a:endParaRPr lang="en-US"/>
          </a:p>
        </p:txBody>
      </p:sp>
      <p:pic>
        <p:nvPicPr>
          <p:cNvPr id="3074" name="Picture 2" descr="Screenshot continuation of the Student Personal Circumstances section, which asks the parent if the student was homeless or self-supporting and at risk for homelessness on or after July 1, 2023.">
            <a:extLst>
              <a:ext uri="{FF2B5EF4-FFF2-40B4-BE49-F238E27FC236}">
                <a16:creationId xmlns:a16="http://schemas.microsoft.com/office/drawing/2014/main" id="{FDD1F6AC-31E1-C221-1705-2F3E0EE29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817" y="1714501"/>
            <a:ext cx="6541233" cy="25072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082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93093" y="1717018"/>
            <a:ext cx="420809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unusual circumstances prevent the student from contacting their parent(s). The parent selects "No."</a:t>
            </a:r>
            <a:endParaRPr lang="en-US">
              <a:latin typeface="Arial"/>
            </a:endParaRPr>
          </a:p>
        </p:txBody>
      </p:sp>
      <p:pic>
        <p:nvPicPr>
          <p:cNvPr id="3" name="Picture 2" descr="Screenshot continuation of the Student Personal Circumstances section, which asks if unusual circumstances prevent the student from contacting their parents or if contacting the parents would pose a risk to the student. A person experiencing unusual circumstances may have left home due to an abusive environment, been abandoned, been granted refugee or asylee status, been a victim of human trafficking, or been incarcerated.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5546071" y="1729210"/>
            <a:ext cx="5879684" cy="41473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96</a:t>
            </a:fld>
            <a:endParaRPr lang="en-US"/>
          </a:p>
        </p:txBody>
      </p:sp>
    </p:spTree>
    <p:extLst>
      <p:ext uri="{BB962C8B-B14F-4D97-AF65-F5344CB8AC3E}">
        <p14:creationId xmlns:p14="http://schemas.microsoft.com/office/powerpoint/2010/main" val="1302163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61107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700" cap="none" spc="0">
                <a:latin typeface="Oswald"/>
              </a:rPr>
              <a:t>Parent’s Student Dependency Status: Dependent Student</a:t>
            </a:r>
            <a:endParaRPr kumimoji="0" lang="en-US" altLang="en-US" sz="37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1" y="1720243"/>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Based on the answers provided by the parent, the student is considered a dependent </a:t>
            </a:r>
            <a:r>
              <a:rPr lang="en-US" sz="1800" b="0" i="0" u="none" strike="noStrike">
                <a:solidFill>
                  <a:srgbClr val="191918"/>
                </a:solidFill>
                <a:effectLst/>
                <a:highlight>
                  <a:srgbClr val="FFFFFF"/>
                </a:highlight>
                <a:latin typeface="Arial" panose="020B0604020202020204" pitchFamily="34" charset="0"/>
              </a:rPr>
              <a:t>student. The parent is asked if they want a financial aid administrator to determine the student’s eligibility for a Direct Unsubsidized Loan only. This is an option if they are unwilling to provide their information. The parent selects "No." </a:t>
            </a:r>
            <a:endParaRPr lang="en-US">
              <a:highlight>
                <a:srgbClr val="FFFFFF"/>
              </a:highlight>
            </a:endParaRPr>
          </a:p>
        </p:txBody>
      </p:sp>
      <p:pic>
        <p:nvPicPr>
          <p:cNvPr id="3" name="Picture 2" descr="Screenshot that informs the parent that, based on their answers in the previous section, the student is determined to be a dependent student. Below that, the parent is asked if they would like the school to determine the student’s eligibility  for a Direct Unsubsidized Loan only.">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5600700" y="1720243"/>
            <a:ext cx="5858580" cy="38636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97</a:t>
            </a:fld>
            <a:endParaRPr lang="en-US"/>
          </a:p>
        </p:txBody>
      </p:sp>
    </p:spTree>
    <p:extLst>
      <p:ext uri="{BB962C8B-B14F-4D97-AF65-F5344CB8AC3E}">
        <p14:creationId xmlns:p14="http://schemas.microsoft.com/office/powerpoint/2010/main" val="6376095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93093" y="1718381"/>
            <a:ext cx="4488507"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800" b="0" i="0" u="sng" strike="noStrike">
                <a:solidFill>
                  <a:srgbClr val="191918"/>
                </a:solidFill>
                <a:effectLst/>
                <a:latin typeface="Arial" panose="020B0604020202020204" pitchFamily="34" charset="0"/>
                <a:hlinkClick r:id="rId3"/>
              </a:rPr>
              <a:t>StudentAid.gov</a:t>
            </a:r>
            <a:r>
              <a:rPr lang="en-US" sz="1800" b="0" i="0" u="none" strike="noStrike">
                <a:solidFill>
                  <a:srgbClr val="191918"/>
                </a:solidFill>
                <a:effectLst/>
                <a:latin typeface="Arial" panose="020B0604020202020204" pitchFamily="34" charset="0"/>
              </a:rPr>
              <a:t>. For fields related to the parent’s mailing address, the parent can edit them directly on this page. </a:t>
            </a:r>
            <a:endParaRPr lang="en-US" sz="1600"/>
          </a:p>
        </p:txBody>
      </p:sp>
      <p:pic>
        <p:nvPicPr>
          <p:cNvPr id="3" name="Picture 2" descr="Screenshot of the Parent Identity Information section of the FAFSA form. Parent information including name, date of birth, Social Security number, email address, and mobile phone number are displayed to verify.">
            <a:extLst>
              <a:ext uri="{FF2B5EF4-FFF2-40B4-BE49-F238E27FC236}">
                <a16:creationId xmlns:a16="http://schemas.microsoft.com/office/drawing/2014/main" id="{40A2419D-7353-81CF-51C2-2AE00FAA44D6}"/>
              </a:ext>
            </a:extLst>
          </p:cNvPr>
          <p:cNvPicPr>
            <a:picLocks noChangeAspect="1"/>
          </p:cNvPicPr>
          <p:nvPr/>
        </p:nvPicPr>
        <p:blipFill>
          <a:blip r:embed="rId4"/>
          <a:stretch>
            <a:fillRect/>
          </a:stretch>
        </p:blipFill>
        <p:spPr>
          <a:xfrm>
            <a:off x="5503163" y="1706189"/>
            <a:ext cx="6069773" cy="301177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69149" y="6301232"/>
            <a:ext cx="458142" cy="311603"/>
          </a:xfrm>
        </p:spPr>
        <p:txBody>
          <a:bodyPr/>
          <a:lstStyle/>
          <a:p>
            <a:fld id="{234755BD-B4AC-9044-BCE4-27904766F8BB}" type="slidenum">
              <a:rPr lang="en-US" smtClean="0"/>
              <a:pPr/>
              <a:t>98</a:t>
            </a:fld>
            <a:endParaRPr lang="en-US"/>
          </a:p>
        </p:txBody>
      </p:sp>
    </p:spTree>
    <p:extLst>
      <p:ext uri="{BB962C8B-B14F-4D97-AF65-F5344CB8AC3E}">
        <p14:creationId xmlns:p14="http://schemas.microsoft.com/office/powerpoint/2010/main" val="29122848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arent Identity Information section, which has text boxes that prompt the parent to enter their permanent mailing address.">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2267712" y="1714500"/>
            <a:ext cx="6659216" cy="445755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2" y="6301231"/>
            <a:ext cx="431638" cy="364611"/>
          </a:xfrm>
        </p:spPr>
        <p:txBody>
          <a:bodyPr/>
          <a:lstStyle/>
          <a:p>
            <a:fld id="{234755BD-B4AC-9044-BCE4-27904766F8BB}" type="slidenum">
              <a:rPr lang="en-US" smtClean="0"/>
              <a:pPr/>
              <a:t>99</a:t>
            </a:fld>
            <a:endParaRPr lang="en-US"/>
          </a:p>
        </p:txBody>
      </p:sp>
    </p:spTree>
    <p:extLst>
      <p:ext uri="{BB962C8B-B14F-4D97-AF65-F5344CB8AC3E}">
        <p14:creationId xmlns:p14="http://schemas.microsoft.com/office/powerpoint/2010/main" val="1962587008"/>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ppt/theme/themeOverride2.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a2db8c4-56ab-4882-a5d0-0fe8165c6658" xsi:nil="true"/>
    <SharedWithUsers xmlns="497bc3f5-6b01-4d79-aad8-d8d4b23edd62">
      <UserInfo>
        <DisplayName>Aaron Isom (Hotmail)</DisplayName>
        <AccountId>102</AccountId>
        <AccountType/>
      </UserInfo>
      <UserInfo>
        <DisplayName>Holmes, Hugh</DisplayName>
        <AccountId>1042</AccountId>
        <AccountType/>
      </UserInfo>
      <UserInfo>
        <DisplayName>Washington, Cameron</DisplayName>
        <AccountId>820</AccountId>
        <AccountType/>
      </UserInfo>
      <UserInfo>
        <DisplayName>Robbins, Kellis</DisplayName>
        <AccountId>6371</AccountId>
        <AccountType/>
      </UserInfo>
      <UserInfo>
        <DisplayName>Plamondon, Amy</DisplayName>
        <AccountId>24476</AccountId>
        <AccountType/>
      </UserInfo>
      <UserInfo>
        <DisplayName>Parkinson, Misty</DisplayName>
        <AccountId>490</AccountId>
        <AccountType/>
      </UserInfo>
      <UserInfo>
        <DisplayName>Wells, Kimberly</DisplayName>
        <AccountId>556</AccountId>
        <AccountType/>
      </UserInfo>
      <UserInfo>
        <DisplayName>Jayathilake, Chamila</DisplayName>
        <AccountId>3486</AccountId>
        <AccountType/>
      </UserInfo>
      <UserInfo>
        <DisplayName>Guerra, Christopher</DisplayName>
        <AccountId>7154</AccountId>
        <AccountType/>
      </UserInfo>
      <UserInfo>
        <DisplayName>Hawkins, Jere</DisplayName>
        <AccountId>1319</AccountId>
        <AccountType/>
      </UserInfo>
    </SharedWithUsers>
    <Citation xmlns="285b921a-1619-49f9-9421-8ed13839cf08" xsi:nil="true"/>
    <Migratedto2_x002e_0 xmlns="285b921a-1619-49f9-9421-8ed13839cf08" xsi:nil="true"/>
    <Linkedin2_x002e_0 xmlns="285b921a-1619-49f9-9421-8ed13839cf08" xsi:nil="true"/>
    <Enteredinto2_x002e_0 xmlns="285b921a-1619-49f9-9421-8ed13839cf08" xsi:nil="true"/>
    <Count xmlns="285b921a-1619-49f9-9421-8ed13839cf0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4BE736B07E1543B0D1A24DCB2DF1A0" ma:contentTypeVersion="23" ma:contentTypeDescription="Create a new document." ma:contentTypeScope="" ma:versionID="8ab02330a19e20c59f40e93c6c32989c">
  <xsd:schema xmlns:xsd="http://www.w3.org/2001/XMLSchema" xmlns:xs="http://www.w3.org/2001/XMLSchema" xmlns:p="http://schemas.microsoft.com/office/2006/metadata/properties" xmlns:ns2="285b921a-1619-49f9-9421-8ed13839cf08" xmlns:ns3="497bc3f5-6b01-4d79-aad8-d8d4b23edd62" xmlns:ns4="2a2db8c4-56ab-4882-a5d0-0fe8165c6658" targetNamespace="http://schemas.microsoft.com/office/2006/metadata/properties" ma:root="true" ma:fieldsID="1fba0c6a5d12f45908e7df8d81c60ec5" ns2:_="" ns3:_="" ns4:_="">
    <xsd:import namespace="285b921a-1619-49f9-9421-8ed13839cf08"/>
    <xsd:import namespace="497bc3f5-6b01-4d79-aad8-d8d4b23edd62"/>
    <xsd:import namespace="2a2db8c4-56ab-4882-a5d0-0fe8165c66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Count" minOccurs="0"/>
                <xsd:element ref="ns2:MediaServiceGenerationTime" minOccurs="0"/>
                <xsd:element ref="ns2:MediaServiceEventHashCode" minOccurs="0"/>
                <xsd:element ref="ns2:MediaServiceAutoKeyPoints" minOccurs="0"/>
                <xsd:element ref="ns2:MediaServiceKeyPoints" minOccurs="0"/>
                <xsd:element ref="ns2:Citation" minOccurs="0"/>
                <xsd:element ref="ns2:MediaLengthInSeconds" minOccurs="0"/>
                <xsd:element ref="ns4:TaxCatchAll" minOccurs="0"/>
                <xsd:element ref="ns2:Migratedto2_x002e_0" minOccurs="0"/>
                <xsd:element ref="ns2:Enteredinto2_x002e_0" minOccurs="0"/>
                <xsd:element ref="ns2:Linkedin2_x002e_0"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5b921a-1619-49f9-9421-8ed13839c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Count" ma:index="16" nillable="true" ma:displayName="What's inside?" ma:format="Dropdown" ma:internalName="Count"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Citation" ma:index="21" nillable="true" ma:displayName="Citation" ma:internalName="Citation">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igratedto2_x002e_0" ma:index="25" nillable="true" ma:displayName="Linked to 2.0" ma:format="Dropdown" ma:internalName="Migratedto2_x002e_0">
      <xsd:simpleType>
        <xsd:restriction base="dms:Text">
          <xsd:maxLength value="255"/>
        </xsd:restriction>
      </xsd:simpleType>
    </xsd:element>
    <xsd:element name="Enteredinto2_x002e_0" ma:index="26" nillable="true" ma:displayName="Entered into 2.0" ma:format="Dropdown" ma:internalName="Enteredinto2_x002e_0">
      <xsd:simpleType>
        <xsd:restriction base="dms:Text">
          <xsd:maxLength value="255"/>
        </xsd:restriction>
      </xsd:simpleType>
    </xsd:element>
    <xsd:element name="Linkedin2_x002e_0" ma:index="27" nillable="true" ma:displayName="Linked in 2.0" ma:format="Dropdown" ma:internalName="Linkedin2_x002e_0">
      <xsd:simpleType>
        <xsd:restriction base="dms:Text">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7bc3f5-6b01-4d79-aad8-d8d4b23edd6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345a19ce-abc7-438e-bcc9-bf6f6f421a0f}" ma:internalName="TaxCatchAll" ma:showField="CatchAllData" ma:web="497bc3f5-6b01-4d79-aad8-d8d4b23ed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2.xml><?xml version="1.0" encoding="utf-8"?>
<ds:datastoreItem xmlns:ds="http://schemas.openxmlformats.org/officeDocument/2006/customXml" ds:itemID="{AE376008-96D4-4ABA-979E-BB0A4B41A0EB}">
  <ds:schemaRefs>
    <ds:schemaRef ds:uri="b54a0820-2c1c-42f0-be03-ab0a9dd3a3e5"/>
    <ds:schemaRef ds:uri="f41ceda4-28ec-4ba9-ad14-ebc4bdc2b3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41d6d728-afb5-49e6-a79f-5f3b4d7fb77b"/>
    <ds:schemaRef ds:uri="8e2ce8b7-93fd-47d4-b6ce-7d3e60c492c9"/>
    <ds:schemaRef ds:uri="2a2db8c4-56ab-4882-a5d0-0fe8165c6658"/>
    <ds:schemaRef ds:uri="497bc3f5-6b01-4d79-aad8-d8d4b23edd62"/>
    <ds:schemaRef ds:uri="285b921a-1619-49f9-9421-8ed13839cf08"/>
  </ds:schemaRefs>
</ds:datastoreItem>
</file>

<file path=customXml/itemProps3.xml><?xml version="1.0" encoding="utf-8"?>
<ds:datastoreItem xmlns:ds="http://schemas.openxmlformats.org/officeDocument/2006/customXml" ds:itemID="{796C6E8A-4541-4A7A-9171-80131D725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5b921a-1619-49f9-9421-8ed13839cf08"/>
    <ds:schemaRef ds:uri="497bc3f5-6b01-4d79-aad8-d8d4b23edd62"/>
    <ds:schemaRef ds:uri="2a2db8c4-56ab-4882-a5d0-0fe8165c6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10887</Words>
  <Application>Microsoft Office PowerPoint</Application>
  <PresentationFormat>Widescreen</PresentationFormat>
  <Paragraphs>992</Paragraphs>
  <Slides>246</Slides>
  <Notes>246</Notes>
  <HiddenSlides>0</HiddenSlides>
  <MMClips>0</MMClips>
  <ScaleCrop>false</ScaleCrop>
  <HeadingPairs>
    <vt:vector size="4" baseType="variant">
      <vt:variant>
        <vt:lpstr>Theme</vt:lpstr>
      </vt:variant>
      <vt:variant>
        <vt:i4>1</vt:i4>
      </vt:variant>
      <vt:variant>
        <vt:lpstr>Slide Titles</vt:lpstr>
      </vt:variant>
      <vt:variant>
        <vt:i4>246</vt:i4>
      </vt:variant>
    </vt:vector>
  </HeadingPairs>
  <TitlesOfParts>
    <vt:vector size="247" baseType="lpstr">
      <vt:lpstr>Office Theme</vt:lpstr>
      <vt:lpstr>2024–25 FAFSA® Form Preview Presentation</vt:lpstr>
      <vt:lpstr>Topics </vt:lpstr>
      <vt:lpstr>Overview (1 of 5) </vt:lpstr>
      <vt:lpstr>Overview (2 of 5) </vt:lpstr>
      <vt:lpstr>Overview (3 of 5) </vt:lpstr>
      <vt:lpstr>Overview (4 of 5) </vt:lpstr>
      <vt:lpstr>Overview (5 of 5) </vt:lpstr>
      <vt:lpstr>Dependent Student Invites Parent</vt:lpstr>
      <vt:lpstr>Dependent Student FAFSA® Form Landing Page</vt:lpstr>
      <vt:lpstr>Dependent Student Log In</vt:lpstr>
      <vt:lpstr>Dependent Student Roles</vt:lpstr>
      <vt:lpstr>Student Onboarding (1 of 4)</vt:lpstr>
      <vt:lpstr>Dependent Student Onboarding (2 of 4)</vt:lpstr>
      <vt:lpstr>Dependent Student Onboarding (3 of 4)</vt:lpstr>
      <vt:lpstr>Dependent Student Onboarding (4 of 4)</vt:lpstr>
      <vt:lpstr>Dependent Student Identity Information</vt:lpstr>
      <vt:lpstr>Dependent Student Identity Information (Continued)</vt:lpstr>
      <vt:lpstr>Dependent Student State of Legal Residence</vt:lpstr>
      <vt:lpstr>Dependent Student Provides Consent</vt:lpstr>
      <vt:lpstr>Dependent Student Provides Consent (Continued)</vt:lpstr>
      <vt:lpstr>Introduction: Dependent Personal Circumstances</vt:lpstr>
      <vt:lpstr>Dependent Student Marital Status</vt:lpstr>
      <vt:lpstr>Dependent Student College or Career School Plans</vt:lpstr>
      <vt:lpstr>Dependent Student Personal Circumstances</vt:lpstr>
      <vt:lpstr>Dependent Student Other Circumstances</vt:lpstr>
      <vt:lpstr>Dependent Student Unusual Circumstances</vt:lpstr>
      <vt:lpstr>Student Dependency Status: Dependent Student</vt:lpstr>
      <vt:lpstr>Dependent Student: Tell Us About Your Parents</vt:lpstr>
      <vt:lpstr>Dependent Student Invites Parents to FAFSA® Form</vt:lpstr>
      <vt:lpstr>Introduction: Dependent Student Demographics</vt:lpstr>
      <vt:lpstr>Dependent Student Demographic Information</vt:lpstr>
      <vt:lpstr>Dependent Student Race and Ethnicity</vt:lpstr>
      <vt:lpstr>Dependent Student Race and Ethnicity (Continued)</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Confirms High School</vt:lpstr>
      <vt:lpstr>Introduction: Dependent Student Financials</vt:lpstr>
      <vt:lpstr>Dependent Student Tax Return Information</vt:lpstr>
      <vt:lpstr>Dependent Student Assets</vt:lpstr>
      <vt:lpstr>Introduction: Dependent Student Select Colleges</vt:lpstr>
      <vt:lpstr>Dependent Student College Search</vt:lpstr>
      <vt:lpstr>Dependent Student Selected Colleges</vt:lpstr>
      <vt:lpstr>Dependent Student Review Page</vt:lpstr>
      <vt:lpstr>Dependent Student Review Page (Continued)</vt:lpstr>
      <vt:lpstr>Dependent Student Signature</vt:lpstr>
      <vt:lpstr>Dependent Student Signature (Continued)</vt:lpstr>
      <vt:lpstr>Dependent Student Section Complete</vt:lpstr>
      <vt:lpstr>Dependent Student Section Complete (Continued)</vt:lpstr>
      <vt:lpstr>Dependent Student’s Parent Email</vt:lpstr>
      <vt:lpstr>Dependent Student’s Parent Log In</vt:lpstr>
      <vt:lpstr>Parent Status Center – My Activity </vt:lpstr>
      <vt:lpstr>Dependent Student’s Parent Contributing to the FAFSA® Form</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 (Continued)</vt:lpstr>
      <vt:lpstr>Dependent Student’s Parent Provides Consent</vt:lpstr>
      <vt:lpstr>Dependent Student’s Parent Provides Consent (Continued)</vt:lpstr>
      <vt:lpstr>Introduction: Dependent Student’s Parent Demographics</vt:lpstr>
      <vt:lpstr>Dependent Student’s Parent Current Marital Status</vt:lpstr>
      <vt:lpstr>Dependent Student’s Parent State of Legal Residence</vt:lpstr>
      <vt:lpstr>Introduction: Dependent Student’s Parent Financials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lpstr>Parent Starts and Submits a FAFSA® Form Without Student Consent or Signature </vt:lpstr>
      <vt:lpstr>Parent FAFSA® Form Landing Page</vt:lpstr>
      <vt:lpstr>Parent Log In</vt:lpstr>
      <vt:lpstr>Parent Roles</vt:lpstr>
      <vt:lpstr>Parent’s Student Information </vt:lpstr>
      <vt:lpstr>Parent’s Student Information (Continued)</vt:lpstr>
      <vt:lpstr>Parent Onboarding (1 of 4)</vt:lpstr>
      <vt:lpstr>Parent Onboarding (2 of 4)</vt:lpstr>
      <vt:lpstr>Parent Onboarding (3 of 4)</vt:lpstr>
      <vt:lpstr>Parent Onboarding (4 of 4)</vt:lpstr>
      <vt:lpstr>Parent’s Student Identity Information</vt:lpstr>
      <vt:lpstr>Parent’s Student Identity Information (Continued)</vt:lpstr>
      <vt:lpstr>Parent’s Student State of Legal Residence</vt:lpstr>
      <vt:lpstr>Introduction: Parent’s Student Personal Circumstances</vt:lpstr>
      <vt:lpstr>Parent’s Student Marital Status</vt:lpstr>
      <vt:lpstr>Parent’s Student College or Career School Plans</vt:lpstr>
      <vt:lpstr>Parent’s Student Personal Circumstances</vt:lpstr>
      <vt:lpstr>Parent’s Student Other Circumstances</vt:lpstr>
      <vt:lpstr>Parent’s Student Unusual Circumstances</vt:lpstr>
      <vt:lpstr>Parent’s Student Dependency Status: Dependent Student</vt:lpstr>
      <vt:lpstr>Parent Identity Information</vt:lpstr>
      <vt:lpstr>Parent Identity Information (Continued)</vt:lpstr>
      <vt:lpstr>Parent Provides Consent</vt:lpstr>
      <vt:lpstr>Parent Provides Consent (Continued)</vt:lpstr>
      <vt:lpstr>Introduction: Parent Demographics</vt:lpstr>
      <vt:lpstr>Parent Current Marital Status</vt:lpstr>
      <vt:lpstr>Parent State of Legal Residence</vt:lpstr>
      <vt:lpstr>Introduction: Parent Financials</vt:lpstr>
      <vt:lpstr>Parent Federal Benefits Received </vt:lpstr>
      <vt:lpstr>Parent Family Size</vt:lpstr>
      <vt:lpstr>Parent Number in College</vt:lpstr>
      <vt:lpstr>Parent Tax Return Information</vt:lpstr>
      <vt:lpstr>Parent Assets</vt:lpstr>
      <vt:lpstr>Parent Review Page</vt:lpstr>
      <vt:lpstr>Parent Signature</vt:lpstr>
      <vt:lpstr>Parent Section Complete</vt:lpstr>
      <vt:lpstr>Introduction: Parent’s Student Demographics</vt:lpstr>
      <vt:lpstr>Parent’s Student Demographic Information</vt:lpstr>
      <vt:lpstr>Parent’s Student Race and Ethnicity </vt:lpstr>
      <vt:lpstr>Parent’s Student Citizenship Status </vt:lpstr>
      <vt:lpstr>Parent Education Status</vt:lpstr>
      <vt:lpstr>Parent Killed in Line of Duty</vt:lpstr>
      <vt:lpstr>Parent’s Student High School Completion Status</vt:lpstr>
      <vt:lpstr>Parent’s Student High School Information</vt:lpstr>
      <vt:lpstr>Parent Confirms High School</vt:lpstr>
      <vt:lpstr>Introduction: Parent’s Student Financials</vt:lpstr>
      <vt:lpstr>Parent’s Student Tax Filing Status</vt:lpstr>
      <vt:lpstr>Parent’s Student Tax Return Information </vt:lpstr>
      <vt:lpstr>Parent’s Student Assets</vt:lpstr>
      <vt:lpstr>Introduction: Parent Select Colleges</vt:lpstr>
      <vt:lpstr>Parent College Search</vt:lpstr>
      <vt:lpstr>Parent College Search (Continued)</vt:lpstr>
      <vt:lpstr>Parent Selected Colleges</vt:lpstr>
      <vt:lpstr>Parent Selected Colleges (Continued)</vt:lpstr>
      <vt:lpstr>Parent’s Student Review Page </vt:lpstr>
      <vt:lpstr>Parent’s Student Section Complete</vt:lpstr>
      <vt:lpstr>Independent Student Invites  Student Spouse</vt:lpstr>
      <vt:lpstr>Married Student FAFSA® Form Landing Page</vt:lpstr>
      <vt:lpstr>Married Student Log In</vt:lpstr>
      <vt:lpstr>Married Student Roles</vt:lpstr>
      <vt:lpstr>Married Student Onboarding (1 of 4)</vt:lpstr>
      <vt:lpstr>Married Student Onboarding (2 of 4)</vt:lpstr>
      <vt:lpstr>Married Student Onboarding (3 of 4)</vt:lpstr>
      <vt:lpstr>Married Student Onboarding (4 of 4)</vt:lpstr>
      <vt:lpstr>Married Student Identity Information</vt:lpstr>
      <vt:lpstr>Married Student Identity Information (Continued)</vt:lpstr>
      <vt:lpstr>Married Student State of Legal Residence</vt:lpstr>
      <vt:lpstr>Married Student Provides Consent</vt:lpstr>
      <vt:lpstr>Married Student Provides Consent (Continued)</vt:lpstr>
      <vt:lpstr>Introduction: Married Student Personal Circumstances</vt:lpstr>
      <vt:lpstr>Married Student Marital Status</vt:lpstr>
      <vt:lpstr>Married Student College or Career School Plans</vt:lpstr>
      <vt:lpstr>Married Student Personal Circumstances</vt:lpstr>
      <vt:lpstr>Married Student Other Circumstances</vt:lpstr>
      <vt:lpstr>Married Student Dependency Status: Independent Student</vt:lpstr>
      <vt:lpstr>Invite Spouse to Your FAFSA® Form</vt:lpstr>
      <vt:lpstr>Introduction: Married Student Demographics</vt:lpstr>
      <vt:lpstr>Married Student Demographic Information</vt:lpstr>
      <vt:lpstr>Married Student Race and Ethnicity</vt:lpstr>
      <vt:lpstr>Married Student Citizenship Status </vt:lpstr>
      <vt:lpstr>Married Student’s Parent Education Status</vt:lpstr>
      <vt:lpstr>Married Student’s Parent Killed in Line of Duty</vt:lpstr>
      <vt:lpstr>Married Student High School Completion Status</vt:lpstr>
      <vt:lpstr>Married Student High School Information</vt:lpstr>
      <vt:lpstr>Married Student Confirms High School</vt:lpstr>
      <vt:lpstr>Introduction: Married Student Financials</vt:lpstr>
      <vt:lpstr>Married Student Federal Benefits Received </vt:lpstr>
      <vt:lpstr>Married Student Family Size</vt:lpstr>
      <vt:lpstr>Married Student Number in College</vt:lpstr>
      <vt:lpstr>Married Student Tax Return Information</vt:lpstr>
      <vt:lpstr>Married Student Assets</vt:lpstr>
      <vt:lpstr>Introduction: Married Student Select Colleges</vt:lpstr>
      <vt:lpstr>Married Student College Search</vt:lpstr>
      <vt:lpstr>Married Student Selected Colleges</vt:lpstr>
      <vt:lpstr>Married Student Review Page</vt:lpstr>
      <vt:lpstr>Married Student Signature</vt:lpstr>
      <vt:lpstr>Married Student Signature (Continued)</vt:lpstr>
      <vt:lpstr>Married Student Section Complete</vt:lpstr>
      <vt:lpstr>Married Student Section Complete (Continued)</vt:lpstr>
      <vt:lpstr>Student Spouse Email</vt:lpstr>
      <vt:lpstr>Student Spouse Log In</vt:lpstr>
      <vt:lpstr>Student Spouse Status Center – My Activity </vt:lpstr>
      <vt:lpstr>Student Spouse Contributing to the FAFSA® Form</vt:lpstr>
      <vt:lpstr>Student Spouse Identity Information</vt:lpstr>
      <vt:lpstr>Student Spouse Identity Information (Continued)</vt:lpstr>
      <vt:lpstr>Student Spouse Provides Consent</vt:lpstr>
      <vt:lpstr>Student Spouse Provides Consent (Continued)</vt:lpstr>
      <vt:lpstr>Introduction: Student Spouse Financials</vt:lpstr>
      <vt:lpstr>Student Spouse Tax Return Information</vt:lpstr>
      <vt:lpstr>Student Spouse Review Page</vt:lpstr>
      <vt:lpstr>Student Spouse Signature</vt:lpstr>
      <vt:lpstr>Student Spouse Confirmation</vt:lpstr>
      <vt:lpstr>Independent Student Who Is Single and a Non-Tax Filer </vt:lpstr>
      <vt:lpstr>Independent Student FAFSA® Form Landing Page</vt:lpstr>
      <vt:lpstr>Independent Student Log In</vt:lpstr>
      <vt:lpstr>Independent Student Roles</vt:lpstr>
      <vt:lpstr>Independent Student Onboarding (1 of 4)</vt:lpstr>
      <vt:lpstr>Independent Student Onboarding (2 of 4)</vt:lpstr>
      <vt:lpstr>Independent Student Onboarding (3 of 4)</vt:lpstr>
      <vt:lpstr>Independent Student Onboarding (4 of 4)</vt:lpstr>
      <vt:lpstr>Independent Student Identity Information</vt:lpstr>
      <vt:lpstr>Independent Student Identity Information (Continued)</vt:lpstr>
      <vt:lpstr>Independent Student State of Legal Residence</vt:lpstr>
      <vt:lpstr>Independent Student Provides Consent</vt:lpstr>
      <vt:lpstr>Independent Student Provides Consent (Continued)</vt:lpstr>
      <vt:lpstr>Introduction: Independent Student Personal Circumstances</vt:lpstr>
      <vt:lpstr>Independent Student Marital Status</vt:lpstr>
      <vt:lpstr>Independent Student College or Career School Plans</vt:lpstr>
      <vt:lpstr>Independent Student Personal Circumstances</vt:lpstr>
      <vt:lpstr>Independent Student Other Circumstances</vt:lpstr>
      <vt:lpstr>Student Dependency Status: Independent Student</vt:lpstr>
      <vt:lpstr>Introduction: Independent Student Demographics</vt:lpstr>
      <vt:lpstr>Independent Student Demographic Information</vt:lpstr>
      <vt:lpstr>Independent Student Race and Ethnicity</vt:lpstr>
      <vt:lpstr>Independent Student Citizenship Status </vt:lpstr>
      <vt:lpstr>Independent Student’s Parent Education Status</vt:lpstr>
      <vt:lpstr>Independent Student’s Parent Killed in Line of Duty</vt:lpstr>
      <vt:lpstr>Independent High School Completion Status</vt:lpstr>
      <vt:lpstr>Independent Student High School Information</vt:lpstr>
      <vt:lpstr>Independent Student Confirms High School</vt:lpstr>
      <vt:lpstr>Introduction: Independent Student Financials</vt:lpstr>
      <vt:lpstr>Independent Student Federal Benefits </vt:lpstr>
      <vt:lpstr>Independent Student Family Size </vt:lpstr>
      <vt:lpstr>Independent Student Number in College </vt:lpstr>
      <vt:lpstr>Introduction: Independent Student Select Colleges</vt:lpstr>
      <vt:lpstr>Independent Student College Search</vt:lpstr>
      <vt:lpstr>Independent Student College Search (Continued)</vt:lpstr>
      <vt:lpstr>Independent Student Selected Colleges</vt:lpstr>
      <vt:lpstr>Independent Student Review Page </vt:lpstr>
      <vt:lpstr>Independent Student Signature</vt:lpstr>
      <vt:lpstr>Independent Student Signature (Continued)</vt:lpstr>
      <vt:lpstr>Independent Student Confirmation Page</vt:lpstr>
      <vt:lpstr>Independent Student Confirmation Page (Continued)</vt:lpstr>
      <vt:lpstr>FAFSA Submission Summary</vt:lpstr>
      <vt:lpstr>FAFSA Submission Summary Landing Page</vt:lpstr>
      <vt:lpstr>Eligibility Overview</vt:lpstr>
      <vt:lpstr>Eligibility Overview (Continued)</vt:lpstr>
      <vt:lpstr>FAFSA Form Answers </vt:lpstr>
      <vt:lpstr>FAFSA Form Answers (Continued)</vt:lpstr>
      <vt:lpstr>School Information </vt:lpstr>
      <vt:lpstr>Next Steps </vt:lpstr>
      <vt:lpstr>More Resources </vt:lpstr>
      <vt:lpstr>Dependent Student and Direct Unsubsidized Loan </vt:lpstr>
      <vt:lpstr>Dependency Status: Dependent Student</vt:lpstr>
      <vt:lpstr>Provisionally Independent Student</vt:lpstr>
      <vt:lpstr>Student Other Circumstances</vt:lpstr>
      <vt:lpstr>Student Unusual Circumstances</vt:lpstr>
      <vt:lpstr>Impact of Provisionally Independent Status </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 Form on StudentAid.gov Preview Presentation</dc:title>
  <dc:subject>FAFSA Form</dc:subject>
  <dc:creator>U.S. Department of Education’s Federal Student Aid</dc:creator>
  <cp:keywords>FAFSA, Federal Student Aid, U.S. Department of Education, Student</cp:keywords>
  <dc:description/>
  <cp:lastModifiedBy>Pewitt, Sarah K.</cp:lastModifiedBy>
  <cp:revision>39</cp:revision>
  <dcterms:created xsi:type="dcterms:W3CDTF">2020-06-18T13:31:15Z</dcterms:created>
  <dcterms:modified xsi:type="dcterms:W3CDTF">2024-01-04T14:47:35Z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y fmtid="{D5CDD505-2E9C-101B-9397-08002B2CF9AE}" pid="5" name="MediaServiceImageTags">
    <vt:lpwstr/>
  </property>
</Properties>
</file>