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9601200" cy="73152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/>
    <p:restoredTop sz="94620"/>
  </p:normalViewPr>
  <p:slideViewPr>
    <p:cSldViewPr snapToGrid="0" snapToObjects="1">
      <p:cViewPr>
        <p:scale>
          <a:sx n="92" d="100"/>
          <a:sy n="92" d="100"/>
        </p:scale>
        <p:origin x="4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197187"/>
            <a:ext cx="8161020" cy="254677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842174"/>
            <a:ext cx="7200900" cy="176614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3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389467"/>
            <a:ext cx="2070259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89467"/>
            <a:ext cx="6090761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8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1823722"/>
            <a:ext cx="8281035" cy="304292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4895428"/>
            <a:ext cx="8281035" cy="1600200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4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947334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947334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389468"/>
            <a:ext cx="828103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5" y="1793241"/>
            <a:ext cx="4061757" cy="878840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5" y="2672080"/>
            <a:ext cx="4061757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1793241"/>
            <a:ext cx="4081761" cy="878840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2672080"/>
            <a:ext cx="4081761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0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7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487680"/>
            <a:ext cx="3096636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053255"/>
            <a:ext cx="4860608" cy="51985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4" y="2194560"/>
            <a:ext cx="3096636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5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4" y="487680"/>
            <a:ext cx="3096636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053255"/>
            <a:ext cx="4860608" cy="51985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4" y="2194560"/>
            <a:ext cx="3096636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0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389468"/>
            <a:ext cx="828103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1947334"/>
            <a:ext cx="828103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3E1B2-63AD-DD42-B933-2E9E375CE6D6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6780108"/>
            <a:ext cx="32404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F972-68AE-294A-A460-5D2481D2F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0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okieparenting.com/making-tornad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fccdn.blob.core.windows.net/static/pdf/lessons/grade-1/grade-1-lesson-12-families-support.pdf" TargetMode="External"/><Relationship Id="rId4" Type="http://schemas.openxmlformats.org/officeDocument/2006/relationships/hyperlink" Target="https://bit.ly/SSGrade1Lesson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6BA627-265D-A14D-B123-DA5168EFA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93290" cy="7315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54842E-5086-4C84-8F50-EBEC4EB424CB}"/>
              </a:ext>
            </a:extLst>
          </p:cNvPr>
          <p:cNvSpPr txBox="1"/>
          <p:nvPr/>
        </p:nvSpPr>
        <p:spPr>
          <a:xfrm>
            <a:off x="7723909" y="166255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April 20-24th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6F2EC8-8D0F-4E9F-A7A0-23E9120996B3}"/>
              </a:ext>
            </a:extLst>
          </p:cNvPr>
          <p:cNvSpPr txBox="1"/>
          <p:nvPr/>
        </p:nvSpPr>
        <p:spPr>
          <a:xfrm>
            <a:off x="1052945" y="662740"/>
            <a:ext cx="23275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Reading- I can compare and contrast two types of weather AND two stories.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BDD462-5BEB-48B4-AF6F-D8DBC6E7B6F5}"/>
              </a:ext>
            </a:extLst>
          </p:cNvPr>
          <p:cNvSpPr txBox="1"/>
          <p:nvPr/>
        </p:nvSpPr>
        <p:spPr>
          <a:xfrm>
            <a:off x="3851564" y="662740"/>
            <a:ext cx="2327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Writing- I can research and write  about one type of weather.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10642-88D7-4323-B71D-156EFEBD28D3}"/>
              </a:ext>
            </a:extLst>
          </p:cNvPr>
          <p:cNvSpPr txBox="1"/>
          <p:nvPr/>
        </p:nvSpPr>
        <p:spPr>
          <a:xfrm>
            <a:off x="6564278" y="669245"/>
            <a:ext cx="26531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entury Gothic" panose="020B0502020202020204" pitchFamily="34" charset="0"/>
              </a:rPr>
              <a:t>Math- I can compare and order numbers.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5277BB-0940-4123-925A-190FB4466073}"/>
              </a:ext>
            </a:extLst>
          </p:cNvPr>
          <p:cNvSpPr txBox="1"/>
          <p:nvPr/>
        </p:nvSpPr>
        <p:spPr>
          <a:xfrm>
            <a:off x="297873" y="2422335"/>
            <a:ext cx="16002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Read for 20 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Listen to Hey Ray read aloud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Watch Ms. Pilon’s </a:t>
            </a:r>
            <a:r>
              <a:rPr lang="en-US" sz="900" dirty="0" err="1">
                <a:latin typeface="Century Gothic" panose="020B0502020202020204" pitchFamily="34" charset="0"/>
              </a:rPr>
              <a:t>oo</a:t>
            </a:r>
            <a:r>
              <a:rPr lang="en-US" sz="900" dirty="0">
                <a:latin typeface="Century Gothic" panose="020B0502020202020204" pitchFamily="34" charset="0"/>
              </a:rPr>
              <a:t>, </a:t>
            </a:r>
            <a:r>
              <a:rPr lang="en-US" sz="900" dirty="0" err="1">
                <a:latin typeface="Century Gothic" panose="020B0502020202020204" pitchFamily="34" charset="0"/>
              </a:rPr>
              <a:t>ew</a:t>
            </a:r>
            <a:r>
              <a:rPr lang="en-US" sz="900" dirty="0">
                <a:latin typeface="Century Gothic" panose="020B0502020202020204" pitchFamily="34" charset="0"/>
              </a:rPr>
              <a:t>, </a:t>
            </a:r>
            <a:r>
              <a:rPr lang="en-US" sz="900" dirty="0" err="1">
                <a:latin typeface="Century Gothic" panose="020B0502020202020204" pitchFamily="34" charset="0"/>
              </a:rPr>
              <a:t>ue</a:t>
            </a:r>
            <a:r>
              <a:rPr lang="en-US" sz="900" dirty="0">
                <a:latin typeface="Century Gothic" panose="020B0502020202020204" pitchFamily="34" charset="0"/>
              </a:rPr>
              <a:t> mini lesson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Complete </a:t>
            </a:r>
            <a:r>
              <a:rPr lang="en-US" sz="900" dirty="0" err="1">
                <a:latin typeface="Century Gothic" panose="020B0502020202020204" pitchFamily="34" charset="0"/>
              </a:rPr>
              <a:t>oo</a:t>
            </a:r>
            <a:r>
              <a:rPr lang="en-US" sz="900" dirty="0">
                <a:latin typeface="Century Gothic" panose="020B0502020202020204" pitchFamily="34" charset="0"/>
              </a:rPr>
              <a:t>, </a:t>
            </a:r>
            <a:r>
              <a:rPr lang="en-US" sz="900" dirty="0" err="1">
                <a:latin typeface="Century Gothic" panose="020B0502020202020204" pitchFamily="34" charset="0"/>
              </a:rPr>
              <a:t>ew</a:t>
            </a:r>
            <a:r>
              <a:rPr lang="en-US" sz="900" dirty="0">
                <a:latin typeface="Century Gothic" panose="020B0502020202020204" pitchFamily="34" charset="0"/>
              </a:rPr>
              <a:t>, </a:t>
            </a:r>
            <a:r>
              <a:rPr lang="en-US" sz="900" dirty="0" err="1">
                <a:latin typeface="Century Gothic" panose="020B0502020202020204" pitchFamily="34" charset="0"/>
              </a:rPr>
              <a:t>ue</a:t>
            </a:r>
            <a:r>
              <a:rPr lang="en-US" sz="900" dirty="0">
                <a:latin typeface="Century Gothic" panose="020B0502020202020204" pitchFamily="34" charset="0"/>
              </a:rPr>
              <a:t> sort activity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61CAA6-B333-4D17-9300-EE5CE108491E}"/>
              </a:ext>
            </a:extLst>
          </p:cNvPr>
          <p:cNvSpPr txBox="1"/>
          <p:nvPr/>
        </p:nvSpPr>
        <p:spPr>
          <a:xfrm>
            <a:off x="7539481" y="239925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Read for 20 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Listen to Watching the Weather read aloud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Complete compare and contrast different weather activity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C0C27F-B33F-4B08-8EB6-5B8481E38D39}"/>
              </a:ext>
            </a:extLst>
          </p:cNvPr>
          <p:cNvSpPr txBox="1"/>
          <p:nvPr/>
        </p:nvSpPr>
        <p:spPr>
          <a:xfrm>
            <a:off x="5716991" y="2399251"/>
            <a:ext cx="160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 panose="020B0502020202020204" pitchFamily="34" charset="0"/>
              </a:rPr>
              <a:t>Read for 20 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latin typeface="Century Gothic" panose="020B0502020202020204" pitchFamily="34" charset="0"/>
              </a:rPr>
              <a:t>iReady</a:t>
            </a:r>
            <a:r>
              <a:rPr lang="en-US" sz="1000" dirty="0">
                <a:latin typeface="Century Gothic" panose="020B0502020202020204" pitchFamily="34" charset="0"/>
              </a:rPr>
              <a:t> Reading- 25 minutes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 panose="020B0502020202020204" pitchFamily="34" charset="0"/>
              </a:rPr>
              <a:t>Read a book on the weather you pick for writing on Epic!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 panose="020B0502020202020204" pitchFamily="34" charset="0"/>
              </a:rPr>
              <a:t>Complete compare and contrast two stories activity on </a:t>
            </a:r>
            <a:r>
              <a:rPr lang="en-US" sz="1000" dirty="0" err="1">
                <a:latin typeface="Century Gothic" panose="020B0502020202020204" pitchFamily="34" charset="0"/>
              </a:rPr>
              <a:t>SeeSaw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A7CD3D-7BE7-4088-8F29-081391E88BFB}"/>
              </a:ext>
            </a:extLst>
          </p:cNvPr>
          <p:cNvSpPr txBox="1"/>
          <p:nvPr/>
        </p:nvSpPr>
        <p:spPr>
          <a:xfrm>
            <a:off x="3879273" y="2376168"/>
            <a:ext cx="16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Read for 20 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Listen to A Year for </a:t>
            </a:r>
            <a:r>
              <a:rPr lang="en-US" sz="1100" dirty="0" err="1">
                <a:latin typeface="Century Gothic" panose="020B0502020202020204" pitchFamily="34" charset="0"/>
              </a:rPr>
              <a:t>Kiko</a:t>
            </a:r>
            <a:r>
              <a:rPr lang="en-US" sz="1100" dirty="0">
                <a:latin typeface="Century Gothic" panose="020B0502020202020204" pitchFamily="34" charset="0"/>
              </a:rPr>
              <a:t> read aloud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Complete </a:t>
            </a:r>
            <a:r>
              <a:rPr lang="en-US" sz="1100" dirty="0" err="1">
                <a:latin typeface="Century Gothic" panose="020B0502020202020204" pitchFamily="34" charset="0"/>
              </a:rPr>
              <a:t>oo,ew,ue</a:t>
            </a:r>
            <a:r>
              <a:rPr lang="en-US" sz="1100" dirty="0">
                <a:latin typeface="Century Gothic" panose="020B0502020202020204" pitchFamily="34" charset="0"/>
              </a:rPr>
              <a:t> activity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479D2-0D26-4E26-B9AB-2B3443D32A97}"/>
              </a:ext>
            </a:extLst>
          </p:cNvPr>
          <p:cNvSpPr txBox="1"/>
          <p:nvPr/>
        </p:nvSpPr>
        <p:spPr>
          <a:xfrm>
            <a:off x="2060373" y="2417617"/>
            <a:ext cx="16002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Read for 20 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>
                <a:latin typeface="Century Gothic" panose="020B0502020202020204" pitchFamily="34" charset="0"/>
              </a:rPr>
              <a:t>iReady</a:t>
            </a:r>
            <a:r>
              <a:rPr lang="en-US" sz="1100" dirty="0">
                <a:latin typeface="Century Gothic" panose="020B0502020202020204" pitchFamily="34" charset="0"/>
              </a:rPr>
              <a:t> Reading- 20 minutes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Read a book on the weather you picked for </a:t>
            </a:r>
            <a:r>
              <a:rPr lang="en-US" sz="1100" dirty="0" err="1">
                <a:latin typeface="Century Gothic" panose="020B0502020202020204" pitchFamily="34" charset="0"/>
              </a:rPr>
              <a:t>writng</a:t>
            </a:r>
            <a:r>
              <a:rPr lang="en-US" sz="1100" dirty="0">
                <a:latin typeface="Century Gothic" panose="020B0502020202020204" pitchFamily="34" charset="0"/>
              </a:rPr>
              <a:t> on Epic!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Century Gothic" panose="020B0502020202020204" pitchFamily="34" charset="0"/>
              </a:rPr>
              <a:t>Complete </a:t>
            </a:r>
            <a:r>
              <a:rPr lang="en-US" sz="1100" dirty="0" err="1">
                <a:latin typeface="Century Gothic" panose="020B0502020202020204" pitchFamily="34" charset="0"/>
              </a:rPr>
              <a:t>oo,ew,ue</a:t>
            </a:r>
            <a:r>
              <a:rPr lang="en-US" sz="1100" dirty="0">
                <a:latin typeface="Century Gothic" panose="020B0502020202020204" pitchFamily="34" charset="0"/>
              </a:rPr>
              <a:t> activity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0AB29D-4FAF-4C8A-97EE-E5C5DF4F5CC1}"/>
              </a:ext>
            </a:extLst>
          </p:cNvPr>
          <p:cNvSpPr txBox="1"/>
          <p:nvPr/>
        </p:nvSpPr>
        <p:spPr>
          <a:xfrm>
            <a:off x="297873" y="3810000"/>
            <a:ext cx="160020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Watch Ms. Breer’s mini lesson on informative 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Pick a type of weather you would like to research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Century Gothic" panose="020B0502020202020204" pitchFamily="34" charset="0"/>
              </a:rPr>
              <a:t>Find books on Epic! to read on weather topic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E5096F-4E96-4059-B9BE-F9BEFBD48BF4}"/>
              </a:ext>
            </a:extLst>
          </p:cNvPr>
          <p:cNvSpPr txBox="1"/>
          <p:nvPr/>
        </p:nvSpPr>
        <p:spPr>
          <a:xfrm>
            <a:off x="7539481" y="3777734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 panose="020B0502020202020204" pitchFamily="34" charset="0"/>
              </a:rPr>
              <a:t>Complete informative writing on weather- include topic sentence, 3-5 informative sentences, and closing statement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0FFFC8-B270-44AE-9448-D16CF7EF5E8A}"/>
              </a:ext>
            </a:extLst>
          </p:cNvPr>
          <p:cNvSpPr txBox="1"/>
          <p:nvPr/>
        </p:nvSpPr>
        <p:spPr>
          <a:xfrm>
            <a:off x="3895666" y="3810000"/>
            <a:ext cx="16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 panose="020B0502020202020204" pitchFamily="34" charset="0"/>
              </a:rPr>
              <a:t>Begin Informative weather 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 panose="020B0502020202020204" pitchFamily="34" charset="0"/>
              </a:rPr>
              <a:t>Complete “Weather Type” informative writing plan on </a:t>
            </a:r>
            <a:r>
              <a:rPr lang="en-US" sz="1000" dirty="0" err="1">
                <a:latin typeface="Century Gothic" panose="020B0502020202020204" pitchFamily="34" charset="0"/>
              </a:rPr>
              <a:t>SeeSaw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C785AB-A583-4F49-8757-018D76CAB7F4}"/>
              </a:ext>
            </a:extLst>
          </p:cNvPr>
          <p:cNvSpPr txBox="1"/>
          <p:nvPr/>
        </p:nvSpPr>
        <p:spPr>
          <a:xfrm>
            <a:off x="251851" y="5341019"/>
            <a:ext cx="1701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>
                <a:latin typeface="Century Gothic" panose="020B0502020202020204" pitchFamily="34" charset="0"/>
              </a:rPr>
              <a:t>iReady</a:t>
            </a:r>
            <a:r>
              <a:rPr lang="en-US" sz="1050" dirty="0">
                <a:latin typeface="Century Gothic" panose="020B0502020202020204" pitchFamily="34" charset="0"/>
              </a:rPr>
              <a:t> Math- 15 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entury Gothic" panose="020B0502020202020204" pitchFamily="34" charset="0"/>
              </a:rPr>
              <a:t>Watch Mrs. Crawford’s mini lesson on </a:t>
            </a:r>
            <a:r>
              <a:rPr lang="en-US" sz="1050" dirty="0" err="1">
                <a:latin typeface="Century Gothic" panose="020B0502020202020204" pitchFamily="34" charset="0"/>
              </a:rPr>
              <a:t>SeeSaw</a:t>
            </a:r>
            <a:endParaRPr lang="en-US" sz="105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entury Gothic" panose="020B0502020202020204" pitchFamily="34" charset="0"/>
              </a:rPr>
              <a:t>Complete video and attached activity lesson on </a:t>
            </a:r>
            <a:r>
              <a:rPr lang="en-US" sz="1050" dirty="0" err="1">
                <a:latin typeface="Century Gothic" panose="020B0502020202020204" pitchFamily="34" charset="0"/>
              </a:rPr>
              <a:t>SeeSaw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5DE952-DF66-47D3-831D-71D48A76B9D8}"/>
              </a:ext>
            </a:extLst>
          </p:cNvPr>
          <p:cNvSpPr txBox="1"/>
          <p:nvPr/>
        </p:nvSpPr>
        <p:spPr>
          <a:xfrm>
            <a:off x="2060373" y="4360671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Complete comparing numbers activity on </a:t>
            </a:r>
            <a:r>
              <a:rPr lang="en-US" sz="1200" dirty="0" err="1">
                <a:latin typeface="Century Gothic" panose="020B0502020202020204" pitchFamily="34" charset="0"/>
              </a:rPr>
              <a:t>SeeSaw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14A4B6-39C6-4940-A86C-C91E6DD4A800}"/>
              </a:ext>
            </a:extLst>
          </p:cNvPr>
          <p:cNvSpPr txBox="1"/>
          <p:nvPr/>
        </p:nvSpPr>
        <p:spPr>
          <a:xfrm>
            <a:off x="2191991" y="6504709"/>
            <a:ext cx="1347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Century Gothic" panose="020B0502020202020204" pitchFamily="34" charset="0"/>
              </a:rPr>
              <a:t>Complete </a:t>
            </a:r>
            <a:r>
              <a:rPr lang="en-US" sz="1000" dirty="0">
                <a:latin typeface="Century Gothic" panose="020B0502020202020204" pitchFamily="34" charset="0"/>
                <a:hlinkClick r:id="rId3"/>
              </a:rPr>
              <a:t>Tornado in a Glass </a:t>
            </a:r>
            <a:r>
              <a:rPr lang="en-US" sz="1000" dirty="0">
                <a:latin typeface="Century Gothic" panose="020B0502020202020204" pitchFamily="34" charset="0"/>
              </a:rPr>
              <a:t>activity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7013F7-0882-42F5-90C1-D4C04D392F8C}"/>
              </a:ext>
            </a:extLst>
          </p:cNvPr>
          <p:cNvSpPr txBox="1"/>
          <p:nvPr/>
        </p:nvSpPr>
        <p:spPr>
          <a:xfrm>
            <a:off x="5880259" y="6412376"/>
            <a:ext cx="1429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Century Gothic" panose="020B0502020202020204" pitchFamily="34" charset="0"/>
              </a:rPr>
              <a:t>Watch and discuss </a:t>
            </a:r>
            <a:r>
              <a:rPr lang="en-US" sz="800" dirty="0">
                <a:latin typeface="Century Gothic" panose="020B0502020202020204" pitchFamily="34" charset="0"/>
                <a:hlinkClick r:id="rId4"/>
              </a:rPr>
              <a:t>Video 12: Identifying Our Own Feeling video</a:t>
            </a:r>
            <a:endParaRPr lang="en-US" sz="8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Century Gothic" panose="020B0502020202020204" pitchFamily="34" charset="0"/>
                <a:hlinkClick r:id="rId5"/>
              </a:rPr>
              <a:t>Parent Lesson Guide</a:t>
            </a:r>
            <a:r>
              <a:rPr lang="en-US" sz="8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B2E40E-937E-4334-A664-55AE5F88EE76}"/>
              </a:ext>
            </a:extLst>
          </p:cNvPr>
          <p:cNvSpPr txBox="1"/>
          <p:nvPr/>
        </p:nvSpPr>
        <p:spPr>
          <a:xfrm>
            <a:off x="3895666" y="5341019"/>
            <a:ext cx="1701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>
                <a:latin typeface="Century Gothic" panose="020B0502020202020204" pitchFamily="34" charset="0"/>
              </a:rPr>
              <a:t>iReady</a:t>
            </a:r>
            <a:r>
              <a:rPr lang="en-US" sz="1050" dirty="0">
                <a:latin typeface="Century Gothic" panose="020B0502020202020204" pitchFamily="34" charset="0"/>
              </a:rPr>
              <a:t> Math- 15 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entury Gothic" panose="020B0502020202020204" pitchFamily="34" charset="0"/>
              </a:rPr>
              <a:t>Watch Mrs. Crawford’s mini lesson on ordering numbers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entury Gothic" panose="020B0502020202020204" pitchFamily="34" charset="0"/>
              </a:rPr>
              <a:t>Complete attached activity lesson on </a:t>
            </a:r>
            <a:r>
              <a:rPr lang="en-US" sz="1050" dirty="0" err="1">
                <a:latin typeface="Century Gothic" panose="020B0502020202020204" pitchFamily="34" charset="0"/>
              </a:rPr>
              <a:t>SeeSaw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BD76D6-4213-4639-92DD-E83EA70D2BF5}"/>
              </a:ext>
            </a:extLst>
          </p:cNvPr>
          <p:cNvSpPr txBox="1"/>
          <p:nvPr/>
        </p:nvSpPr>
        <p:spPr>
          <a:xfrm>
            <a:off x="7546269" y="5341018"/>
            <a:ext cx="1701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>
                <a:latin typeface="Century Gothic" panose="020B0502020202020204" pitchFamily="34" charset="0"/>
              </a:rPr>
              <a:t>iReady</a:t>
            </a:r>
            <a:r>
              <a:rPr lang="en-US" sz="1050" dirty="0">
                <a:latin typeface="Century Gothic" panose="020B0502020202020204" pitchFamily="34" charset="0"/>
              </a:rPr>
              <a:t> Math- 15 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entury Gothic" panose="020B0502020202020204" pitchFamily="34" charset="0"/>
              </a:rPr>
              <a:t>Complete number of the day activity on </a:t>
            </a:r>
            <a:r>
              <a:rPr lang="en-US" sz="1050" dirty="0" err="1">
                <a:latin typeface="Century Gothic" panose="020B0502020202020204" pitchFamily="34" charset="0"/>
              </a:rPr>
              <a:t>SeeSaw</a:t>
            </a:r>
            <a:endParaRPr lang="en-US" sz="1050" dirty="0"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88730B-930E-4118-A012-786FD6B8A1F1}"/>
              </a:ext>
            </a:extLst>
          </p:cNvPr>
          <p:cNvSpPr txBox="1"/>
          <p:nvPr/>
        </p:nvSpPr>
        <p:spPr>
          <a:xfrm>
            <a:off x="5826831" y="4312177"/>
            <a:ext cx="16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entury Gothic" panose="020B0502020202020204" pitchFamily="34" charset="0"/>
              </a:rPr>
              <a:t>Complete ordering numbers activity on </a:t>
            </a:r>
            <a:r>
              <a:rPr lang="en-US" sz="1200" dirty="0" err="1">
                <a:latin typeface="Century Gothic" panose="020B0502020202020204" pitchFamily="34" charset="0"/>
              </a:rPr>
              <a:t>SeeSaw</a:t>
            </a:r>
            <a:endParaRPr lang="en-US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321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rait TpT product" id="{1D77958B-A217-1949-A5A9-BBF45882B9A6}" vid="{26502051-AF82-3343-9B59-F3532D4319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302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Joya Crawford</dc:creator>
  <cp:lastModifiedBy>Rew, Rainey</cp:lastModifiedBy>
  <cp:revision>20</cp:revision>
  <cp:lastPrinted>2020-04-19T20:39:01Z</cp:lastPrinted>
  <dcterms:created xsi:type="dcterms:W3CDTF">2020-04-17T23:12:05Z</dcterms:created>
  <dcterms:modified xsi:type="dcterms:W3CDTF">2020-04-19T22:45:56Z</dcterms:modified>
</cp:coreProperties>
</file>